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72" r:id="rId2"/>
    <p:sldId id="256" r:id="rId3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33"/>
    <a:srgbClr val="FFC000"/>
    <a:srgbClr val="CC0000"/>
    <a:srgbClr val="CC3300"/>
    <a:srgbClr val="FF5050"/>
    <a:srgbClr val="F27900"/>
    <a:srgbClr val="4694B2"/>
    <a:srgbClr val="9DC3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66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053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0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745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10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47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26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17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04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35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19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98517-0172-447E-93A1-43A791584F40}" type="datetimeFigureOut">
              <a:rPr kumimoji="1" lang="ja-JP" altLang="en-US" smtClean="0"/>
              <a:t>2026/5/18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E541D-33A6-4F21-A5D7-FBCC1C1E79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18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6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2.png"/><Relationship Id="rId5" Type="http://schemas.openxmlformats.org/officeDocument/2006/relationships/image" Target="../media/image10.gif"/><Relationship Id="rId10" Type="http://schemas.openxmlformats.org/officeDocument/2006/relationships/image" Target="../media/image14.svg"/><Relationship Id="rId4" Type="http://schemas.openxmlformats.org/officeDocument/2006/relationships/image" Target="../media/image9.png"/><Relationship Id="rId9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236658" y="5920656"/>
            <a:ext cx="6403542" cy="3927156"/>
          </a:xfrm>
          <a:prstGeom prst="roundRect">
            <a:avLst>
              <a:gd name="adj" fmla="val 265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426697" y="41447"/>
            <a:ext cx="4232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労務／熱中症管理サービス</a:t>
            </a:r>
          </a:p>
        </p:txBody>
      </p:sp>
      <p:sp>
        <p:nvSpPr>
          <p:cNvPr id="12" name="角丸四角形 11"/>
          <p:cNvSpPr/>
          <p:nvPr/>
        </p:nvSpPr>
        <p:spPr>
          <a:xfrm>
            <a:off x="285969" y="8343979"/>
            <a:ext cx="1753200" cy="284895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中継機不要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073256" y="8360626"/>
            <a:ext cx="4320346" cy="25391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kumimoji="1" lang="en-US" altLang="ja-JP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SIM</a:t>
            </a:r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カードを内蔵し、直接通信　スマホやルーター等の中継機が不要</a:t>
            </a:r>
            <a:endParaRPr kumimoji="1" lang="en-US" altLang="ja-JP" sz="1050" b="1" dirty="0">
              <a:solidFill>
                <a:srgbClr val="4694B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069577" y="8684857"/>
            <a:ext cx="4316667" cy="41549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転倒した状態を検知し、自動的にアラートメールを通知</a:t>
            </a:r>
            <a:endParaRPr kumimoji="1" lang="en-US" altLang="ja-JP" sz="1050" b="1" dirty="0">
              <a:solidFill>
                <a:srgbClr val="4694B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転倒検知感度は</a:t>
            </a:r>
            <a:r>
              <a:rPr kumimoji="1" lang="en-US" altLang="ja-JP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段階選択可能</a:t>
            </a:r>
            <a:endParaRPr kumimoji="1" lang="en-US" altLang="ja-JP" sz="1050" b="1" dirty="0">
              <a:solidFill>
                <a:srgbClr val="4694B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285968" y="8731216"/>
            <a:ext cx="1753200" cy="284895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転倒検知機能</a:t>
            </a:r>
          </a:p>
        </p:txBody>
      </p:sp>
      <p:sp>
        <p:nvSpPr>
          <p:cNvPr id="43" name="角丸四角形 42"/>
          <p:cNvSpPr/>
          <p:nvPr/>
        </p:nvSpPr>
        <p:spPr>
          <a:xfrm>
            <a:off x="285968" y="9118453"/>
            <a:ext cx="1753200" cy="277591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SOS</a:t>
            </a:r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機能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073256" y="9136486"/>
            <a:ext cx="4645540" cy="25391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登録電話番号に緊急コールする</a:t>
            </a:r>
            <a:r>
              <a:rPr kumimoji="1" lang="en-US" altLang="ja-JP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SOS</a:t>
            </a:r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機能 定型音声メッセージの通知</a:t>
            </a:r>
            <a:endParaRPr kumimoji="1" lang="en-US" altLang="ja-JP" sz="1050" b="1" dirty="0">
              <a:solidFill>
                <a:srgbClr val="4694B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49" y="1768131"/>
            <a:ext cx="6773528" cy="407760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140057" y="1754202"/>
            <a:ext cx="6569206" cy="409152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269326" y="5238774"/>
            <a:ext cx="45303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8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mSafety</a:t>
            </a:r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™」は、ソニーネットワークコミュニケーションズ株式会社の商標または商品です。</a:t>
            </a:r>
            <a:endParaRPr kumimoji="1" lang="ja-JP" altLang="en-US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上カーブ リボン 10"/>
          <p:cNvSpPr/>
          <p:nvPr/>
        </p:nvSpPr>
        <p:spPr>
          <a:xfrm>
            <a:off x="192417" y="1128259"/>
            <a:ext cx="6398307" cy="2241514"/>
          </a:xfrm>
          <a:custGeom>
            <a:avLst/>
            <a:gdLst>
              <a:gd name="connsiteX0" fmla="*/ 0 w 8759249"/>
              <a:gd name="connsiteY0" fmla="*/ 3875785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8759249 w 8759249"/>
              <a:gd name="connsiteY5" fmla="*/ 3875785 h 3875785"/>
              <a:gd name="connsiteX6" fmla="*/ 7664343 w 8759249"/>
              <a:gd name="connsiteY6" fmla="*/ 2210409 h 3875785"/>
              <a:gd name="connsiteX7" fmla="*/ 8759249 w 8759249"/>
              <a:gd name="connsiteY7" fmla="*/ 968946 h 3875785"/>
              <a:gd name="connsiteX8" fmla="*/ 7664343 w 8759249"/>
              <a:gd name="connsiteY8" fmla="*/ 756989 h 3875785"/>
              <a:gd name="connsiteX9" fmla="*/ 7664343 w 8759249"/>
              <a:gd name="connsiteY9" fmla="*/ 272516 h 3875785"/>
              <a:gd name="connsiteX10" fmla="*/ 1094906 w 8759249"/>
              <a:gd name="connsiteY10" fmla="*/ 272516 h 3875785"/>
              <a:gd name="connsiteX11" fmla="*/ 1094906 w 8759249"/>
              <a:gd name="connsiteY11" fmla="*/ 756989 h 3875785"/>
              <a:gd name="connsiteX12" fmla="*/ 0 w 8759249"/>
              <a:gd name="connsiteY12" fmla="*/ 968946 h 3875785"/>
              <a:gd name="connsiteX13" fmla="*/ 1094906 w 8759249"/>
              <a:gd name="connsiteY13" fmla="*/ 2210409 h 3875785"/>
              <a:gd name="connsiteX14" fmla="*/ 0 w 8759249"/>
              <a:gd name="connsiteY14" fmla="*/ 3875785 h 3875785"/>
              <a:gd name="connsiteX0" fmla="*/ 2189812 w 8759249"/>
              <a:gd name="connsiteY0" fmla="*/ 3027957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6569437 w 8759249"/>
              <a:gd name="connsiteY5" fmla="*/ 3027957 h 3875785"/>
              <a:gd name="connsiteX6" fmla="*/ 2189812 w 8759249"/>
              <a:gd name="connsiteY6" fmla="*/ 3027957 h 3875785"/>
              <a:gd name="connsiteX0" fmla="*/ 0 w 8759249"/>
              <a:gd name="connsiteY0" fmla="*/ 3875785 h 3875785"/>
              <a:gd name="connsiteX1" fmla="*/ 1094906 w 8759249"/>
              <a:gd name="connsiteY1" fmla="*/ 2210409 h 3875785"/>
              <a:gd name="connsiteX2" fmla="*/ 0 w 8759249"/>
              <a:gd name="connsiteY2" fmla="*/ 968946 h 3875785"/>
              <a:gd name="connsiteX3" fmla="*/ 1094906 w 8759249"/>
              <a:gd name="connsiteY3" fmla="*/ 756989 h 3875785"/>
              <a:gd name="connsiteX4" fmla="*/ 1094906 w 8759249"/>
              <a:gd name="connsiteY4" fmla="*/ 272516 h 3875785"/>
              <a:gd name="connsiteX5" fmla="*/ 7664343 w 8759249"/>
              <a:gd name="connsiteY5" fmla="*/ 272516 h 3875785"/>
              <a:gd name="connsiteX6" fmla="*/ 7664343 w 8759249"/>
              <a:gd name="connsiteY6" fmla="*/ 756989 h 3875785"/>
              <a:gd name="connsiteX7" fmla="*/ 8759249 w 8759249"/>
              <a:gd name="connsiteY7" fmla="*/ 968946 h 3875785"/>
              <a:gd name="connsiteX8" fmla="*/ 7664343 w 8759249"/>
              <a:gd name="connsiteY8" fmla="*/ 2210409 h 3875785"/>
              <a:gd name="connsiteX9" fmla="*/ 8759249 w 8759249"/>
              <a:gd name="connsiteY9" fmla="*/ 3875785 h 3875785"/>
              <a:gd name="connsiteX10" fmla="*/ 6569437 w 8759249"/>
              <a:gd name="connsiteY10" fmla="*/ 3512430 h 3875785"/>
              <a:gd name="connsiteX11" fmla="*/ 7664343 w 8759249"/>
              <a:gd name="connsiteY11" fmla="*/ 3179355 h 3875785"/>
              <a:gd name="connsiteX12" fmla="*/ 1094906 w 8759249"/>
              <a:gd name="connsiteY12" fmla="*/ 3179355 h 3875785"/>
              <a:gd name="connsiteX13" fmla="*/ 2189812 w 8759249"/>
              <a:gd name="connsiteY13" fmla="*/ 3512430 h 3875785"/>
              <a:gd name="connsiteX14" fmla="*/ 0 w 8759249"/>
              <a:gd name="connsiteY14" fmla="*/ 3875785 h 3875785"/>
              <a:gd name="connsiteX15" fmla="*/ 1094906 w 8759249"/>
              <a:gd name="connsiteY15" fmla="*/ 3179355 h 3875785"/>
              <a:gd name="connsiteX16" fmla="*/ 1094906 w 8759249"/>
              <a:gd name="connsiteY16" fmla="*/ 756989 h 3875785"/>
              <a:gd name="connsiteX17" fmla="*/ 7664343 w 8759249"/>
              <a:gd name="connsiteY17" fmla="*/ 756989 h 3875785"/>
              <a:gd name="connsiteX18" fmla="*/ 7664343 w 8759249"/>
              <a:gd name="connsiteY18" fmla="*/ 3179355 h 3875785"/>
              <a:gd name="connsiteX19" fmla="*/ 2189812 w 8759249"/>
              <a:gd name="connsiteY19" fmla="*/ 3027957 h 3875785"/>
              <a:gd name="connsiteX20" fmla="*/ 2189812 w 8759249"/>
              <a:gd name="connsiteY20" fmla="*/ 3512430 h 3875785"/>
              <a:gd name="connsiteX21" fmla="*/ 6569437 w 8759249"/>
              <a:gd name="connsiteY21" fmla="*/ 3512430 h 3875785"/>
              <a:gd name="connsiteX22" fmla="*/ 6569437 w 8759249"/>
              <a:gd name="connsiteY22" fmla="*/ 3027957 h 3875785"/>
              <a:gd name="connsiteX0" fmla="*/ 0 w 8759249"/>
              <a:gd name="connsiteY0" fmla="*/ 3875785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8759249 w 8759249"/>
              <a:gd name="connsiteY5" fmla="*/ 3875785 h 3875785"/>
              <a:gd name="connsiteX6" fmla="*/ 7664343 w 8759249"/>
              <a:gd name="connsiteY6" fmla="*/ 2210409 h 3875785"/>
              <a:gd name="connsiteX7" fmla="*/ 8759249 w 8759249"/>
              <a:gd name="connsiteY7" fmla="*/ 968946 h 3875785"/>
              <a:gd name="connsiteX8" fmla="*/ 7664343 w 8759249"/>
              <a:gd name="connsiteY8" fmla="*/ 756989 h 3875785"/>
              <a:gd name="connsiteX9" fmla="*/ 7664343 w 8759249"/>
              <a:gd name="connsiteY9" fmla="*/ 272516 h 3875785"/>
              <a:gd name="connsiteX10" fmla="*/ 1094906 w 8759249"/>
              <a:gd name="connsiteY10" fmla="*/ 272516 h 3875785"/>
              <a:gd name="connsiteX11" fmla="*/ 1094906 w 8759249"/>
              <a:gd name="connsiteY11" fmla="*/ 756989 h 3875785"/>
              <a:gd name="connsiteX12" fmla="*/ 0 w 8759249"/>
              <a:gd name="connsiteY12" fmla="*/ 968946 h 3875785"/>
              <a:gd name="connsiteX13" fmla="*/ 1094906 w 8759249"/>
              <a:gd name="connsiteY13" fmla="*/ 2210409 h 3875785"/>
              <a:gd name="connsiteX14" fmla="*/ 0 w 8759249"/>
              <a:gd name="connsiteY14" fmla="*/ 3875785 h 3875785"/>
              <a:gd name="connsiteX0" fmla="*/ 2189812 w 8759249"/>
              <a:gd name="connsiteY0" fmla="*/ 3027957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6569437 w 8759249"/>
              <a:gd name="connsiteY5" fmla="*/ 3027957 h 3875785"/>
              <a:gd name="connsiteX6" fmla="*/ 2189812 w 8759249"/>
              <a:gd name="connsiteY6" fmla="*/ 3027957 h 3875785"/>
              <a:gd name="connsiteX0" fmla="*/ 0 w 8759249"/>
              <a:gd name="connsiteY0" fmla="*/ 3875785 h 3875785"/>
              <a:gd name="connsiteX1" fmla="*/ 861226 w 8759249"/>
              <a:gd name="connsiteY1" fmla="*/ 2210409 h 3875785"/>
              <a:gd name="connsiteX2" fmla="*/ 0 w 8759249"/>
              <a:gd name="connsiteY2" fmla="*/ 968946 h 3875785"/>
              <a:gd name="connsiteX3" fmla="*/ 1094906 w 8759249"/>
              <a:gd name="connsiteY3" fmla="*/ 756989 h 3875785"/>
              <a:gd name="connsiteX4" fmla="*/ 1094906 w 8759249"/>
              <a:gd name="connsiteY4" fmla="*/ 272516 h 3875785"/>
              <a:gd name="connsiteX5" fmla="*/ 7664343 w 8759249"/>
              <a:gd name="connsiteY5" fmla="*/ 272516 h 3875785"/>
              <a:gd name="connsiteX6" fmla="*/ 7664343 w 8759249"/>
              <a:gd name="connsiteY6" fmla="*/ 756989 h 3875785"/>
              <a:gd name="connsiteX7" fmla="*/ 8759249 w 8759249"/>
              <a:gd name="connsiteY7" fmla="*/ 968946 h 3875785"/>
              <a:gd name="connsiteX8" fmla="*/ 7664343 w 8759249"/>
              <a:gd name="connsiteY8" fmla="*/ 2210409 h 3875785"/>
              <a:gd name="connsiteX9" fmla="*/ 8759249 w 8759249"/>
              <a:gd name="connsiteY9" fmla="*/ 3875785 h 3875785"/>
              <a:gd name="connsiteX10" fmla="*/ 6569437 w 8759249"/>
              <a:gd name="connsiteY10" fmla="*/ 3512430 h 3875785"/>
              <a:gd name="connsiteX11" fmla="*/ 7664343 w 8759249"/>
              <a:gd name="connsiteY11" fmla="*/ 3179355 h 3875785"/>
              <a:gd name="connsiteX12" fmla="*/ 1094906 w 8759249"/>
              <a:gd name="connsiteY12" fmla="*/ 3179355 h 3875785"/>
              <a:gd name="connsiteX13" fmla="*/ 2189812 w 8759249"/>
              <a:gd name="connsiteY13" fmla="*/ 3512430 h 3875785"/>
              <a:gd name="connsiteX14" fmla="*/ 0 w 8759249"/>
              <a:gd name="connsiteY14" fmla="*/ 3875785 h 3875785"/>
              <a:gd name="connsiteX15" fmla="*/ 1094906 w 8759249"/>
              <a:gd name="connsiteY15" fmla="*/ 3179355 h 3875785"/>
              <a:gd name="connsiteX16" fmla="*/ 1094906 w 8759249"/>
              <a:gd name="connsiteY16" fmla="*/ 756989 h 3875785"/>
              <a:gd name="connsiteX17" fmla="*/ 7664343 w 8759249"/>
              <a:gd name="connsiteY17" fmla="*/ 756989 h 3875785"/>
              <a:gd name="connsiteX18" fmla="*/ 7664343 w 8759249"/>
              <a:gd name="connsiteY18" fmla="*/ 3179355 h 3875785"/>
              <a:gd name="connsiteX19" fmla="*/ 2189812 w 8759249"/>
              <a:gd name="connsiteY19" fmla="*/ 3027957 h 3875785"/>
              <a:gd name="connsiteX20" fmla="*/ 2189812 w 8759249"/>
              <a:gd name="connsiteY20" fmla="*/ 3512430 h 3875785"/>
              <a:gd name="connsiteX21" fmla="*/ 6569437 w 8759249"/>
              <a:gd name="connsiteY21" fmla="*/ 3512430 h 3875785"/>
              <a:gd name="connsiteX22" fmla="*/ 6569437 w 8759249"/>
              <a:gd name="connsiteY22" fmla="*/ 3027957 h 3875785"/>
              <a:gd name="connsiteX0" fmla="*/ 0 w 8759249"/>
              <a:gd name="connsiteY0" fmla="*/ 3875785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8759249 w 8759249"/>
              <a:gd name="connsiteY5" fmla="*/ 3875785 h 3875785"/>
              <a:gd name="connsiteX6" fmla="*/ 7664343 w 8759249"/>
              <a:gd name="connsiteY6" fmla="*/ 2210409 h 3875785"/>
              <a:gd name="connsiteX7" fmla="*/ 8759249 w 8759249"/>
              <a:gd name="connsiteY7" fmla="*/ 968946 h 3875785"/>
              <a:gd name="connsiteX8" fmla="*/ 7664343 w 8759249"/>
              <a:gd name="connsiteY8" fmla="*/ 756989 h 3875785"/>
              <a:gd name="connsiteX9" fmla="*/ 7664343 w 8759249"/>
              <a:gd name="connsiteY9" fmla="*/ 272516 h 3875785"/>
              <a:gd name="connsiteX10" fmla="*/ 1094906 w 8759249"/>
              <a:gd name="connsiteY10" fmla="*/ 272516 h 3875785"/>
              <a:gd name="connsiteX11" fmla="*/ 1094906 w 8759249"/>
              <a:gd name="connsiteY11" fmla="*/ 756989 h 3875785"/>
              <a:gd name="connsiteX12" fmla="*/ 0 w 8759249"/>
              <a:gd name="connsiteY12" fmla="*/ 968946 h 3875785"/>
              <a:gd name="connsiteX13" fmla="*/ 840906 w 8759249"/>
              <a:gd name="connsiteY13" fmla="*/ 2210409 h 3875785"/>
              <a:gd name="connsiteX14" fmla="*/ 0 w 8759249"/>
              <a:gd name="connsiteY14" fmla="*/ 3875785 h 3875785"/>
              <a:gd name="connsiteX0" fmla="*/ 2189812 w 8759249"/>
              <a:gd name="connsiteY0" fmla="*/ 3027957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6569437 w 8759249"/>
              <a:gd name="connsiteY5" fmla="*/ 3027957 h 3875785"/>
              <a:gd name="connsiteX6" fmla="*/ 2189812 w 8759249"/>
              <a:gd name="connsiteY6" fmla="*/ 3027957 h 3875785"/>
              <a:gd name="connsiteX0" fmla="*/ 0 w 8759249"/>
              <a:gd name="connsiteY0" fmla="*/ 3875785 h 3875785"/>
              <a:gd name="connsiteX1" fmla="*/ 861226 w 8759249"/>
              <a:gd name="connsiteY1" fmla="*/ 2210409 h 3875785"/>
              <a:gd name="connsiteX2" fmla="*/ 0 w 8759249"/>
              <a:gd name="connsiteY2" fmla="*/ 968946 h 3875785"/>
              <a:gd name="connsiteX3" fmla="*/ 1094906 w 8759249"/>
              <a:gd name="connsiteY3" fmla="*/ 756989 h 3875785"/>
              <a:gd name="connsiteX4" fmla="*/ 1094906 w 8759249"/>
              <a:gd name="connsiteY4" fmla="*/ 272516 h 3875785"/>
              <a:gd name="connsiteX5" fmla="*/ 7664343 w 8759249"/>
              <a:gd name="connsiteY5" fmla="*/ 272516 h 3875785"/>
              <a:gd name="connsiteX6" fmla="*/ 7664343 w 8759249"/>
              <a:gd name="connsiteY6" fmla="*/ 756989 h 3875785"/>
              <a:gd name="connsiteX7" fmla="*/ 8759249 w 8759249"/>
              <a:gd name="connsiteY7" fmla="*/ 968946 h 3875785"/>
              <a:gd name="connsiteX8" fmla="*/ 7664343 w 8759249"/>
              <a:gd name="connsiteY8" fmla="*/ 2210409 h 3875785"/>
              <a:gd name="connsiteX9" fmla="*/ 8759249 w 8759249"/>
              <a:gd name="connsiteY9" fmla="*/ 3875785 h 3875785"/>
              <a:gd name="connsiteX10" fmla="*/ 6569437 w 8759249"/>
              <a:gd name="connsiteY10" fmla="*/ 3512430 h 3875785"/>
              <a:gd name="connsiteX11" fmla="*/ 7664343 w 8759249"/>
              <a:gd name="connsiteY11" fmla="*/ 3179355 h 3875785"/>
              <a:gd name="connsiteX12" fmla="*/ 1094906 w 8759249"/>
              <a:gd name="connsiteY12" fmla="*/ 3179355 h 3875785"/>
              <a:gd name="connsiteX13" fmla="*/ 2189812 w 8759249"/>
              <a:gd name="connsiteY13" fmla="*/ 3512430 h 3875785"/>
              <a:gd name="connsiteX14" fmla="*/ 0 w 8759249"/>
              <a:gd name="connsiteY14" fmla="*/ 3875785 h 3875785"/>
              <a:gd name="connsiteX15" fmla="*/ 1094906 w 8759249"/>
              <a:gd name="connsiteY15" fmla="*/ 3179355 h 3875785"/>
              <a:gd name="connsiteX16" fmla="*/ 1094906 w 8759249"/>
              <a:gd name="connsiteY16" fmla="*/ 756989 h 3875785"/>
              <a:gd name="connsiteX17" fmla="*/ 7664343 w 8759249"/>
              <a:gd name="connsiteY17" fmla="*/ 756989 h 3875785"/>
              <a:gd name="connsiteX18" fmla="*/ 7664343 w 8759249"/>
              <a:gd name="connsiteY18" fmla="*/ 3179355 h 3875785"/>
              <a:gd name="connsiteX19" fmla="*/ 2189812 w 8759249"/>
              <a:gd name="connsiteY19" fmla="*/ 3027957 h 3875785"/>
              <a:gd name="connsiteX20" fmla="*/ 2189812 w 8759249"/>
              <a:gd name="connsiteY20" fmla="*/ 3512430 h 3875785"/>
              <a:gd name="connsiteX21" fmla="*/ 6569437 w 8759249"/>
              <a:gd name="connsiteY21" fmla="*/ 3512430 h 3875785"/>
              <a:gd name="connsiteX22" fmla="*/ 6569437 w 8759249"/>
              <a:gd name="connsiteY22" fmla="*/ 3027957 h 3875785"/>
              <a:gd name="connsiteX0" fmla="*/ 0 w 8759249"/>
              <a:gd name="connsiteY0" fmla="*/ 3875785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8759249 w 8759249"/>
              <a:gd name="connsiteY5" fmla="*/ 3875785 h 3875785"/>
              <a:gd name="connsiteX6" fmla="*/ 7664343 w 8759249"/>
              <a:gd name="connsiteY6" fmla="*/ 2210409 h 3875785"/>
              <a:gd name="connsiteX7" fmla="*/ 8759249 w 8759249"/>
              <a:gd name="connsiteY7" fmla="*/ 968946 h 3875785"/>
              <a:gd name="connsiteX8" fmla="*/ 7664343 w 8759249"/>
              <a:gd name="connsiteY8" fmla="*/ 756989 h 3875785"/>
              <a:gd name="connsiteX9" fmla="*/ 7664343 w 8759249"/>
              <a:gd name="connsiteY9" fmla="*/ 272516 h 3875785"/>
              <a:gd name="connsiteX10" fmla="*/ 1094906 w 8759249"/>
              <a:gd name="connsiteY10" fmla="*/ 272516 h 3875785"/>
              <a:gd name="connsiteX11" fmla="*/ 1094906 w 8759249"/>
              <a:gd name="connsiteY11" fmla="*/ 756989 h 3875785"/>
              <a:gd name="connsiteX12" fmla="*/ 0 w 8759249"/>
              <a:gd name="connsiteY12" fmla="*/ 968946 h 3875785"/>
              <a:gd name="connsiteX13" fmla="*/ 840906 w 8759249"/>
              <a:gd name="connsiteY13" fmla="*/ 2210409 h 3875785"/>
              <a:gd name="connsiteX14" fmla="*/ 0 w 8759249"/>
              <a:gd name="connsiteY14" fmla="*/ 3875785 h 3875785"/>
              <a:gd name="connsiteX0" fmla="*/ 2189812 w 8759249"/>
              <a:gd name="connsiteY0" fmla="*/ 3027957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6569437 w 8759249"/>
              <a:gd name="connsiteY5" fmla="*/ 3027957 h 3875785"/>
              <a:gd name="connsiteX6" fmla="*/ 2189812 w 8759249"/>
              <a:gd name="connsiteY6" fmla="*/ 3027957 h 3875785"/>
              <a:gd name="connsiteX0" fmla="*/ 0 w 8759249"/>
              <a:gd name="connsiteY0" fmla="*/ 3875785 h 3875785"/>
              <a:gd name="connsiteX1" fmla="*/ 861226 w 8759249"/>
              <a:gd name="connsiteY1" fmla="*/ 2210409 h 3875785"/>
              <a:gd name="connsiteX2" fmla="*/ 0 w 8759249"/>
              <a:gd name="connsiteY2" fmla="*/ 968946 h 3875785"/>
              <a:gd name="connsiteX3" fmla="*/ 1094906 w 8759249"/>
              <a:gd name="connsiteY3" fmla="*/ 756989 h 3875785"/>
              <a:gd name="connsiteX4" fmla="*/ 1094906 w 8759249"/>
              <a:gd name="connsiteY4" fmla="*/ 272516 h 3875785"/>
              <a:gd name="connsiteX5" fmla="*/ 7664343 w 8759249"/>
              <a:gd name="connsiteY5" fmla="*/ 272516 h 3875785"/>
              <a:gd name="connsiteX6" fmla="*/ 7664343 w 8759249"/>
              <a:gd name="connsiteY6" fmla="*/ 756989 h 3875785"/>
              <a:gd name="connsiteX7" fmla="*/ 8759249 w 8759249"/>
              <a:gd name="connsiteY7" fmla="*/ 968946 h 3875785"/>
              <a:gd name="connsiteX8" fmla="*/ 8172343 w 8759249"/>
              <a:gd name="connsiteY8" fmla="*/ 2251049 h 3875785"/>
              <a:gd name="connsiteX9" fmla="*/ 8759249 w 8759249"/>
              <a:gd name="connsiteY9" fmla="*/ 3875785 h 3875785"/>
              <a:gd name="connsiteX10" fmla="*/ 6569437 w 8759249"/>
              <a:gd name="connsiteY10" fmla="*/ 3512430 h 3875785"/>
              <a:gd name="connsiteX11" fmla="*/ 7664343 w 8759249"/>
              <a:gd name="connsiteY11" fmla="*/ 3179355 h 3875785"/>
              <a:gd name="connsiteX12" fmla="*/ 1094906 w 8759249"/>
              <a:gd name="connsiteY12" fmla="*/ 3179355 h 3875785"/>
              <a:gd name="connsiteX13" fmla="*/ 2189812 w 8759249"/>
              <a:gd name="connsiteY13" fmla="*/ 3512430 h 3875785"/>
              <a:gd name="connsiteX14" fmla="*/ 0 w 8759249"/>
              <a:gd name="connsiteY14" fmla="*/ 3875785 h 3875785"/>
              <a:gd name="connsiteX15" fmla="*/ 1094906 w 8759249"/>
              <a:gd name="connsiteY15" fmla="*/ 3179355 h 3875785"/>
              <a:gd name="connsiteX16" fmla="*/ 1094906 w 8759249"/>
              <a:gd name="connsiteY16" fmla="*/ 756989 h 3875785"/>
              <a:gd name="connsiteX17" fmla="*/ 7664343 w 8759249"/>
              <a:gd name="connsiteY17" fmla="*/ 756989 h 3875785"/>
              <a:gd name="connsiteX18" fmla="*/ 7664343 w 8759249"/>
              <a:gd name="connsiteY18" fmla="*/ 3179355 h 3875785"/>
              <a:gd name="connsiteX19" fmla="*/ 2189812 w 8759249"/>
              <a:gd name="connsiteY19" fmla="*/ 3027957 h 3875785"/>
              <a:gd name="connsiteX20" fmla="*/ 2189812 w 8759249"/>
              <a:gd name="connsiteY20" fmla="*/ 3512430 h 3875785"/>
              <a:gd name="connsiteX21" fmla="*/ 6569437 w 8759249"/>
              <a:gd name="connsiteY21" fmla="*/ 3512430 h 3875785"/>
              <a:gd name="connsiteX22" fmla="*/ 6569437 w 8759249"/>
              <a:gd name="connsiteY22" fmla="*/ 3027957 h 3875785"/>
              <a:gd name="connsiteX0" fmla="*/ 0 w 8759249"/>
              <a:gd name="connsiteY0" fmla="*/ 3875785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8759249 w 8759249"/>
              <a:gd name="connsiteY5" fmla="*/ 3875785 h 3875785"/>
              <a:gd name="connsiteX6" fmla="*/ 8172343 w 8759249"/>
              <a:gd name="connsiteY6" fmla="*/ 2271369 h 3875785"/>
              <a:gd name="connsiteX7" fmla="*/ 8759249 w 8759249"/>
              <a:gd name="connsiteY7" fmla="*/ 968946 h 3875785"/>
              <a:gd name="connsiteX8" fmla="*/ 7664343 w 8759249"/>
              <a:gd name="connsiteY8" fmla="*/ 756989 h 3875785"/>
              <a:gd name="connsiteX9" fmla="*/ 7664343 w 8759249"/>
              <a:gd name="connsiteY9" fmla="*/ 272516 h 3875785"/>
              <a:gd name="connsiteX10" fmla="*/ 1094906 w 8759249"/>
              <a:gd name="connsiteY10" fmla="*/ 272516 h 3875785"/>
              <a:gd name="connsiteX11" fmla="*/ 1094906 w 8759249"/>
              <a:gd name="connsiteY11" fmla="*/ 756989 h 3875785"/>
              <a:gd name="connsiteX12" fmla="*/ 0 w 8759249"/>
              <a:gd name="connsiteY12" fmla="*/ 968946 h 3875785"/>
              <a:gd name="connsiteX13" fmla="*/ 840906 w 8759249"/>
              <a:gd name="connsiteY13" fmla="*/ 2210409 h 3875785"/>
              <a:gd name="connsiteX14" fmla="*/ 0 w 8759249"/>
              <a:gd name="connsiteY14" fmla="*/ 3875785 h 3875785"/>
              <a:gd name="connsiteX0" fmla="*/ 2189812 w 8759249"/>
              <a:gd name="connsiteY0" fmla="*/ 3027957 h 3875785"/>
              <a:gd name="connsiteX1" fmla="*/ 2189812 w 8759249"/>
              <a:gd name="connsiteY1" fmla="*/ 3512430 h 3875785"/>
              <a:gd name="connsiteX2" fmla="*/ 1094906 w 8759249"/>
              <a:gd name="connsiteY2" fmla="*/ 3179355 h 3875785"/>
              <a:gd name="connsiteX3" fmla="*/ 7664343 w 8759249"/>
              <a:gd name="connsiteY3" fmla="*/ 3179355 h 3875785"/>
              <a:gd name="connsiteX4" fmla="*/ 6569437 w 8759249"/>
              <a:gd name="connsiteY4" fmla="*/ 3512430 h 3875785"/>
              <a:gd name="connsiteX5" fmla="*/ 6569437 w 8759249"/>
              <a:gd name="connsiteY5" fmla="*/ 3027957 h 3875785"/>
              <a:gd name="connsiteX6" fmla="*/ 2189812 w 8759249"/>
              <a:gd name="connsiteY6" fmla="*/ 3027957 h 3875785"/>
              <a:gd name="connsiteX0" fmla="*/ 0 w 8759249"/>
              <a:gd name="connsiteY0" fmla="*/ 3875785 h 3875785"/>
              <a:gd name="connsiteX1" fmla="*/ 861226 w 8759249"/>
              <a:gd name="connsiteY1" fmla="*/ 2210409 h 3875785"/>
              <a:gd name="connsiteX2" fmla="*/ 0 w 8759249"/>
              <a:gd name="connsiteY2" fmla="*/ 968946 h 3875785"/>
              <a:gd name="connsiteX3" fmla="*/ 1094906 w 8759249"/>
              <a:gd name="connsiteY3" fmla="*/ 756989 h 3875785"/>
              <a:gd name="connsiteX4" fmla="*/ 1094906 w 8759249"/>
              <a:gd name="connsiteY4" fmla="*/ 272516 h 3875785"/>
              <a:gd name="connsiteX5" fmla="*/ 7664343 w 8759249"/>
              <a:gd name="connsiteY5" fmla="*/ 272516 h 3875785"/>
              <a:gd name="connsiteX6" fmla="*/ 7664343 w 8759249"/>
              <a:gd name="connsiteY6" fmla="*/ 756989 h 3875785"/>
              <a:gd name="connsiteX7" fmla="*/ 8759249 w 8759249"/>
              <a:gd name="connsiteY7" fmla="*/ 968946 h 3875785"/>
              <a:gd name="connsiteX8" fmla="*/ 8172343 w 8759249"/>
              <a:gd name="connsiteY8" fmla="*/ 2251049 h 3875785"/>
              <a:gd name="connsiteX9" fmla="*/ 8759249 w 8759249"/>
              <a:gd name="connsiteY9" fmla="*/ 3875785 h 3875785"/>
              <a:gd name="connsiteX10" fmla="*/ 6569437 w 8759249"/>
              <a:gd name="connsiteY10" fmla="*/ 3512430 h 3875785"/>
              <a:gd name="connsiteX11" fmla="*/ 7664343 w 8759249"/>
              <a:gd name="connsiteY11" fmla="*/ 3179355 h 3875785"/>
              <a:gd name="connsiteX12" fmla="*/ 1094906 w 8759249"/>
              <a:gd name="connsiteY12" fmla="*/ 3179355 h 3875785"/>
              <a:gd name="connsiteX13" fmla="*/ 2189812 w 8759249"/>
              <a:gd name="connsiteY13" fmla="*/ 3512430 h 3875785"/>
              <a:gd name="connsiteX14" fmla="*/ 0 w 8759249"/>
              <a:gd name="connsiteY14" fmla="*/ 3875785 h 3875785"/>
              <a:gd name="connsiteX15" fmla="*/ 1094906 w 8759249"/>
              <a:gd name="connsiteY15" fmla="*/ 3179355 h 3875785"/>
              <a:gd name="connsiteX16" fmla="*/ 1094906 w 8759249"/>
              <a:gd name="connsiteY16" fmla="*/ 756989 h 3875785"/>
              <a:gd name="connsiteX17" fmla="*/ 7664343 w 8759249"/>
              <a:gd name="connsiteY17" fmla="*/ 756989 h 3875785"/>
              <a:gd name="connsiteX18" fmla="*/ 7664343 w 8759249"/>
              <a:gd name="connsiteY18" fmla="*/ 3179355 h 3875785"/>
              <a:gd name="connsiteX19" fmla="*/ 2189812 w 8759249"/>
              <a:gd name="connsiteY19" fmla="*/ 3027957 h 3875785"/>
              <a:gd name="connsiteX20" fmla="*/ 2189812 w 8759249"/>
              <a:gd name="connsiteY20" fmla="*/ 3512430 h 3875785"/>
              <a:gd name="connsiteX21" fmla="*/ 6569437 w 8759249"/>
              <a:gd name="connsiteY21" fmla="*/ 3512430 h 3875785"/>
              <a:gd name="connsiteX22" fmla="*/ 6569437 w 8759249"/>
              <a:gd name="connsiteY22" fmla="*/ 3027957 h 387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759249" h="3875785" stroke="0" extrusionOk="0">
                <a:moveTo>
                  <a:pt x="0" y="3875785"/>
                </a:moveTo>
                <a:cubicBezTo>
                  <a:pt x="729937" y="3714294"/>
                  <a:pt x="1459875" y="3593175"/>
                  <a:pt x="2189812" y="3512430"/>
                </a:cubicBezTo>
                <a:lnTo>
                  <a:pt x="1094906" y="3179355"/>
                </a:lnTo>
                <a:cubicBezTo>
                  <a:pt x="3284719" y="2816000"/>
                  <a:pt x="5474531" y="2816000"/>
                  <a:pt x="7664343" y="3179355"/>
                </a:cubicBezTo>
                <a:lnTo>
                  <a:pt x="6569437" y="3512430"/>
                </a:lnTo>
                <a:cubicBezTo>
                  <a:pt x="7299374" y="3593175"/>
                  <a:pt x="8029312" y="3714294"/>
                  <a:pt x="8759249" y="3875785"/>
                </a:cubicBezTo>
                <a:lnTo>
                  <a:pt x="8172343" y="2271369"/>
                </a:lnTo>
                <a:lnTo>
                  <a:pt x="8759249" y="968946"/>
                </a:lnTo>
                <a:cubicBezTo>
                  <a:pt x="8394280" y="888201"/>
                  <a:pt x="8029312" y="817548"/>
                  <a:pt x="7664343" y="756989"/>
                </a:cubicBezTo>
                <a:lnTo>
                  <a:pt x="7664343" y="272516"/>
                </a:lnTo>
                <a:cubicBezTo>
                  <a:pt x="5474531" y="-90839"/>
                  <a:pt x="3284719" y="-90839"/>
                  <a:pt x="1094906" y="272516"/>
                </a:cubicBezTo>
                <a:lnTo>
                  <a:pt x="1094906" y="756989"/>
                </a:lnTo>
                <a:cubicBezTo>
                  <a:pt x="729937" y="817548"/>
                  <a:pt x="364969" y="888201"/>
                  <a:pt x="0" y="968946"/>
                </a:cubicBezTo>
                <a:lnTo>
                  <a:pt x="840906" y="2210409"/>
                </a:lnTo>
                <a:lnTo>
                  <a:pt x="0" y="3875785"/>
                </a:lnTo>
                <a:close/>
              </a:path>
              <a:path w="8759249" h="3875785" fill="darkenLess" stroke="0" extrusionOk="0">
                <a:moveTo>
                  <a:pt x="2189812" y="3027957"/>
                </a:moveTo>
                <a:lnTo>
                  <a:pt x="2189812" y="3512430"/>
                </a:lnTo>
                <a:lnTo>
                  <a:pt x="1094906" y="3179355"/>
                </a:lnTo>
                <a:cubicBezTo>
                  <a:pt x="3284719" y="2816000"/>
                  <a:pt x="5474531" y="2816000"/>
                  <a:pt x="7664343" y="3179355"/>
                </a:cubicBezTo>
                <a:lnTo>
                  <a:pt x="6569437" y="3512430"/>
                </a:lnTo>
                <a:lnTo>
                  <a:pt x="6569437" y="3027957"/>
                </a:lnTo>
                <a:cubicBezTo>
                  <a:pt x="5109562" y="2866466"/>
                  <a:pt x="3649687" y="2866466"/>
                  <a:pt x="2189812" y="3027957"/>
                </a:cubicBezTo>
                <a:close/>
              </a:path>
              <a:path w="8759249" h="3875785" fill="none" extrusionOk="0">
                <a:moveTo>
                  <a:pt x="0" y="3875785"/>
                </a:moveTo>
                <a:lnTo>
                  <a:pt x="861226" y="2210409"/>
                </a:lnTo>
                <a:cubicBezTo>
                  <a:pt x="496257" y="1796588"/>
                  <a:pt x="364969" y="1382767"/>
                  <a:pt x="0" y="968946"/>
                </a:cubicBezTo>
                <a:cubicBezTo>
                  <a:pt x="364969" y="888201"/>
                  <a:pt x="729937" y="817548"/>
                  <a:pt x="1094906" y="756989"/>
                </a:cubicBezTo>
                <a:lnTo>
                  <a:pt x="1094906" y="272516"/>
                </a:lnTo>
                <a:cubicBezTo>
                  <a:pt x="3284719" y="-90839"/>
                  <a:pt x="5474531" y="-90839"/>
                  <a:pt x="7664343" y="272516"/>
                </a:cubicBezTo>
                <a:lnTo>
                  <a:pt x="7664343" y="756989"/>
                </a:lnTo>
                <a:cubicBezTo>
                  <a:pt x="8029312" y="817548"/>
                  <a:pt x="8394280" y="888201"/>
                  <a:pt x="8759249" y="968946"/>
                </a:cubicBezTo>
                <a:lnTo>
                  <a:pt x="8172343" y="2251049"/>
                </a:lnTo>
                <a:lnTo>
                  <a:pt x="8759249" y="3875785"/>
                </a:lnTo>
                <a:cubicBezTo>
                  <a:pt x="8029312" y="3714294"/>
                  <a:pt x="7299374" y="3593175"/>
                  <a:pt x="6569437" y="3512430"/>
                </a:cubicBezTo>
                <a:lnTo>
                  <a:pt x="7664343" y="3179355"/>
                </a:lnTo>
                <a:cubicBezTo>
                  <a:pt x="5474531" y="2816000"/>
                  <a:pt x="3284719" y="2816000"/>
                  <a:pt x="1094906" y="3179355"/>
                </a:cubicBezTo>
                <a:lnTo>
                  <a:pt x="2189812" y="3512430"/>
                </a:lnTo>
                <a:cubicBezTo>
                  <a:pt x="1459875" y="3593175"/>
                  <a:pt x="729937" y="3714294"/>
                  <a:pt x="0" y="3875785"/>
                </a:cubicBezTo>
                <a:close/>
                <a:moveTo>
                  <a:pt x="1094906" y="3179355"/>
                </a:moveTo>
                <a:lnTo>
                  <a:pt x="1094906" y="756989"/>
                </a:lnTo>
                <a:moveTo>
                  <a:pt x="7664343" y="756989"/>
                </a:moveTo>
                <a:lnTo>
                  <a:pt x="7664343" y="3179355"/>
                </a:lnTo>
                <a:moveTo>
                  <a:pt x="2189812" y="3027957"/>
                </a:moveTo>
                <a:lnTo>
                  <a:pt x="2189812" y="3512430"/>
                </a:lnTo>
                <a:moveTo>
                  <a:pt x="6569437" y="3512430"/>
                </a:moveTo>
                <a:lnTo>
                  <a:pt x="6569437" y="3027957"/>
                </a:lnTo>
              </a:path>
            </a:pathLst>
          </a:custGeom>
          <a:solidFill>
            <a:srgbClr val="CC0000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en-US" altLang="ja-JP" sz="3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ja-JP" altLang="en-US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熱中症対策スタート</a:t>
            </a:r>
            <a:endParaRPr kumimoji="1" lang="en-US" altLang="ja-JP" sz="3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ja-JP" altLang="en-US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応援キャンペーン</a:t>
            </a:r>
            <a:r>
              <a:rPr kumimoji="1" lang="en-US" altLang="ja-JP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!!</a:t>
            </a:r>
          </a:p>
          <a:p>
            <a:pPr algn="ctr">
              <a:lnSpc>
                <a:spcPct val="150000"/>
              </a:lnSpc>
            </a:pPr>
            <a:r>
              <a:rPr kumimoji="1" lang="ja-JP" altLang="en-US" sz="1600" b="1" dirty="0">
                <a:latin typeface="+mn-ea"/>
              </a:rPr>
              <a:t>対象期間：</a:t>
            </a:r>
            <a:r>
              <a:rPr kumimoji="1" lang="en-US" altLang="ja-JP" sz="1600" b="1" dirty="0">
                <a:latin typeface="+mn-ea"/>
              </a:rPr>
              <a:t>2026</a:t>
            </a:r>
            <a:r>
              <a:rPr kumimoji="1" lang="ja-JP" altLang="en-US" sz="1600" b="1" dirty="0">
                <a:latin typeface="+mn-ea"/>
              </a:rPr>
              <a:t>年</a:t>
            </a:r>
            <a:r>
              <a:rPr kumimoji="1" lang="en-US" altLang="ja-JP" sz="1600" b="1" dirty="0">
                <a:latin typeface="+mn-ea"/>
              </a:rPr>
              <a:t>5</a:t>
            </a:r>
            <a:r>
              <a:rPr kumimoji="1" lang="ja-JP" altLang="en-US" sz="1600" b="1" dirty="0">
                <a:latin typeface="+mn-ea"/>
              </a:rPr>
              <a:t>月</a:t>
            </a:r>
            <a:r>
              <a:rPr kumimoji="1" lang="en-US" altLang="ja-JP" sz="1600" b="1" dirty="0">
                <a:latin typeface="+mn-ea"/>
              </a:rPr>
              <a:t>18</a:t>
            </a:r>
            <a:r>
              <a:rPr kumimoji="1" lang="ja-JP" altLang="en-US" sz="1600" b="1" dirty="0">
                <a:latin typeface="+mn-ea"/>
              </a:rPr>
              <a:t>日～</a:t>
            </a:r>
            <a:r>
              <a:rPr kumimoji="1" lang="en-US" altLang="ja-JP" sz="1600" b="1" dirty="0">
                <a:latin typeface="+mn-ea"/>
              </a:rPr>
              <a:t>9</a:t>
            </a:r>
            <a:r>
              <a:rPr kumimoji="1" lang="ja-JP" altLang="en-US" sz="1600" b="1" dirty="0">
                <a:latin typeface="+mn-ea"/>
              </a:rPr>
              <a:t>月末までにお申込みの方</a:t>
            </a:r>
            <a:endParaRPr kumimoji="1" lang="en-US" altLang="ja-JP" sz="1600" b="1" dirty="0">
              <a:latin typeface="+mn-ea"/>
            </a:endParaRPr>
          </a:p>
          <a:p>
            <a:pPr algn="ctr"/>
            <a:r>
              <a:rPr kumimoji="1" lang="ja-JP" altLang="en-US" sz="10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　　　　　　　　　　　　　　</a:t>
            </a:r>
          </a:p>
        </p:txBody>
      </p:sp>
      <p:sp>
        <p:nvSpPr>
          <p:cNvPr id="29" name="角丸四角形 28"/>
          <p:cNvSpPr/>
          <p:nvPr/>
        </p:nvSpPr>
        <p:spPr>
          <a:xfrm>
            <a:off x="341026" y="409352"/>
            <a:ext cx="6230634" cy="56030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</a:t>
            </a:r>
            <a:r>
              <a:rPr kumimoji="1" lang="en-US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SIM</a:t>
            </a:r>
            <a:r>
              <a: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接続プラン</a:t>
            </a:r>
            <a:endParaRPr kumimoji="1" lang="en-US" altLang="ja-JP" sz="24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-117" y="-16748"/>
            <a:ext cx="172278" cy="9936000"/>
          </a:xfrm>
          <a:prstGeom prst="rect">
            <a:avLst/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角丸四角形 34"/>
          <p:cNvSpPr/>
          <p:nvPr/>
        </p:nvSpPr>
        <p:spPr>
          <a:xfrm>
            <a:off x="407776" y="449815"/>
            <a:ext cx="2575454" cy="4622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0" name="object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217" y="530438"/>
            <a:ext cx="2406054" cy="328745"/>
          </a:xfrm>
          <a:prstGeom prst="rect">
            <a:avLst/>
          </a:prstGeom>
        </p:spPr>
      </p:pic>
      <p:sp>
        <p:nvSpPr>
          <p:cNvPr id="10" name="星 16 9"/>
          <p:cNvSpPr/>
          <p:nvPr/>
        </p:nvSpPr>
        <p:spPr>
          <a:xfrm>
            <a:off x="724912" y="3152895"/>
            <a:ext cx="5624878" cy="2047427"/>
          </a:xfrm>
          <a:prstGeom prst="star16">
            <a:avLst>
              <a:gd name="adj" fmla="val 3457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2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882897" y="5002780"/>
            <a:ext cx="17972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SIM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内蔵型デバイス「</a:t>
            </a:r>
            <a:r>
              <a:rPr lang="en-US" altLang="ja-JP" sz="9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mSafety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™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</a:p>
        </p:txBody>
      </p:sp>
      <p:pic>
        <p:nvPicPr>
          <p:cNvPr id="44" name="図 4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3797" y1="23892" x2="53797" y2="238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0680" y="2539390"/>
            <a:ext cx="2633070" cy="2633070"/>
          </a:xfrm>
          <a:prstGeom prst="rect">
            <a:avLst/>
          </a:prstGeom>
        </p:spPr>
      </p:pic>
      <p:grpSp>
        <p:nvGrpSpPr>
          <p:cNvPr id="20" name="グループ化 19"/>
          <p:cNvGrpSpPr/>
          <p:nvPr/>
        </p:nvGrpSpPr>
        <p:grpSpPr>
          <a:xfrm>
            <a:off x="273627" y="3444698"/>
            <a:ext cx="1578784" cy="997548"/>
            <a:chOff x="-3001926" y="4826643"/>
            <a:chExt cx="1821308" cy="1150786"/>
          </a:xfrm>
        </p:grpSpPr>
        <p:sp>
          <p:nvSpPr>
            <p:cNvPr id="19" name="楕円 18"/>
            <p:cNvSpPr/>
            <p:nvPr/>
          </p:nvSpPr>
          <p:spPr>
            <a:xfrm>
              <a:off x="-2997843" y="4826643"/>
              <a:ext cx="1817225" cy="1150441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楕円 38"/>
            <p:cNvSpPr/>
            <p:nvPr/>
          </p:nvSpPr>
          <p:spPr>
            <a:xfrm>
              <a:off x="-3001926" y="4826988"/>
              <a:ext cx="1817225" cy="11504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66372" y="4738976"/>
            <a:ext cx="1763909" cy="1097673"/>
            <a:chOff x="157303" y="4534213"/>
            <a:chExt cx="2318626" cy="1442871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96629" y="4534213"/>
              <a:ext cx="1279300" cy="1442871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303" y="4581090"/>
              <a:ext cx="1180979" cy="1375317"/>
            </a:xfrm>
            <a:prstGeom prst="rect">
              <a:avLst/>
            </a:prstGeom>
          </p:spPr>
        </p:pic>
      </p:grpSp>
      <p:sp>
        <p:nvSpPr>
          <p:cNvPr id="41" name="角丸四角形 40"/>
          <p:cNvSpPr/>
          <p:nvPr/>
        </p:nvSpPr>
        <p:spPr>
          <a:xfrm>
            <a:off x="230455" y="3638247"/>
            <a:ext cx="1653631" cy="6508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ひとり作業の</a:t>
            </a:r>
            <a:endParaRPr kumimoji="1"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見守りに！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643094" y="3317033"/>
            <a:ext cx="3571812" cy="18825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kumimoji="1"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機器料金から</a:t>
            </a:r>
            <a:endParaRPr kumimoji="1"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ts val="4700"/>
              </a:lnSpc>
            </a:pPr>
            <a:r>
              <a:rPr kumimoji="1" lang="en-US" altLang="ja-JP" sz="5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19,800</a:t>
            </a:r>
            <a:r>
              <a:rPr kumimoji="1" lang="ja-JP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円引き</a:t>
            </a:r>
            <a:endParaRPr kumimoji="1" lang="en-US" altLang="ja-JP" sz="2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活動量計</a:t>
            </a:r>
            <a:r>
              <a:rPr kumimoji="1"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台あたりの割引</a:t>
            </a:r>
            <a:r>
              <a:rPr kumimoji="1" lang="en-US" altLang="ja-JP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税込</a:t>
            </a:r>
            <a:r>
              <a:rPr kumimoji="1" lang="en-US" altLang="ja-JP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r>
              <a:rPr kumimoji="1"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購入台数の制限なし</a:t>
            </a:r>
            <a:endParaRPr kumimoji="1" lang="en-US" alt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dirty="0"/>
          </a:p>
        </p:txBody>
      </p:sp>
      <p:sp>
        <p:nvSpPr>
          <p:cNvPr id="42" name="object 65"/>
          <p:cNvSpPr txBox="1"/>
          <p:nvPr/>
        </p:nvSpPr>
        <p:spPr>
          <a:xfrm>
            <a:off x="5684955" y="6124629"/>
            <a:ext cx="921069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5" dirty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dobe Clean Han ExtraBold"/>
              </a:rPr>
              <a:t>（</a:t>
            </a:r>
            <a:r>
              <a:rPr sz="800" b="1" spc="30" dirty="0" err="1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dobe Clean Han ExtraBold"/>
              </a:rPr>
              <a:t>金額は</a:t>
            </a:r>
            <a:r>
              <a:rPr lang="ja-JP" altLang="en-US" sz="800" b="1" spc="30" dirty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dobe Clean Han ExtraBold"/>
              </a:rPr>
              <a:t>税込み</a:t>
            </a:r>
            <a:r>
              <a:rPr sz="800" b="1" spc="5" dirty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dobe Clean Han ExtraBold"/>
              </a:rPr>
              <a:t>）</a:t>
            </a:r>
            <a:endParaRPr sz="800" dirty="0">
              <a:latin typeface="メイリオ" panose="020B0604030504040204" pitchFamily="50" charset="-128"/>
              <a:ea typeface="メイリオ" panose="020B0604030504040204" pitchFamily="50" charset="-128"/>
              <a:cs typeface="Adobe Clean Han ExtraBold"/>
            </a:endParaRPr>
          </a:p>
        </p:txBody>
      </p:sp>
      <p:graphicFrame>
        <p:nvGraphicFramePr>
          <p:cNvPr id="45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638029"/>
              </p:ext>
            </p:extLst>
          </p:nvPr>
        </p:nvGraphicFramePr>
        <p:xfrm>
          <a:off x="302966" y="6284086"/>
          <a:ext cx="6252067" cy="1293538"/>
        </p:xfrm>
        <a:graphic>
          <a:graphicData uri="http://schemas.openxmlformats.org/drawingml/2006/table">
            <a:tbl>
              <a:tblPr firstRow="1" bandRow="1"/>
              <a:tblGrid>
                <a:gridCol w="866627">
                  <a:extLst>
                    <a:ext uri="{9D8B030D-6E8A-4147-A177-3AD203B41FA5}">
                      <a16:colId xmlns:a16="http://schemas.microsoft.com/office/drawing/2014/main" val="1703590791"/>
                    </a:ext>
                  </a:extLst>
                </a:gridCol>
                <a:gridCol w="2022352">
                  <a:extLst>
                    <a:ext uri="{9D8B030D-6E8A-4147-A177-3AD203B41FA5}">
                      <a16:colId xmlns:a16="http://schemas.microsoft.com/office/drawing/2014/main" val="1409864822"/>
                    </a:ext>
                  </a:extLst>
                </a:gridCol>
                <a:gridCol w="1195970">
                  <a:extLst>
                    <a:ext uri="{9D8B030D-6E8A-4147-A177-3AD203B41FA5}">
                      <a16:colId xmlns:a16="http://schemas.microsoft.com/office/drawing/2014/main" val="3359680385"/>
                    </a:ext>
                  </a:extLst>
                </a:gridCol>
                <a:gridCol w="753915">
                  <a:extLst>
                    <a:ext uri="{9D8B030D-6E8A-4147-A177-3AD203B41FA5}">
                      <a16:colId xmlns:a16="http://schemas.microsoft.com/office/drawing/2014/main" val="691126737"/>
                    </a:ext>
                  </a:extLst>
                </a:gridCol>
                <a:gridCol w="755015">
                  <a:extLst>
                    <a:ext uri="{9D8B030D-6E8A-4147-A177-3AD203B41FA5}">
                      <a16:colId xmlns:a16="http://schemas.microsoft.com/office/drawing/2014/main" val="1171324813"/>
                    </a:ext>
                  </a:extLst>
                </a:gridCol>
                <a:gridCol w="658188">
                  <a:extLst>
                    <a:ext uri="{9D8B030D-6E8A-4147-A177-3AD203B41FA5}">
                      <a16:colId xmlns:a16="http://schemas.microsoft.com/office/drawing/2014/main" val="3272312143"/>
                    </a:ext>
                  </a:extLst>
                </a:gridCol>
              </a:tblGrid>
              <a:tr h="3689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サービス</a:t>
                      </a:r>
                      <a:endParaRPr kumimoji="1" lang="en-US" altLang="ja-JP" sz="9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プラン</a:t>
                      </a: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F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構成機器</a:t>
                      </a: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F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機器料金</a:t>
                      </a: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F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設定料金</a:t>
                      </a: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F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月額費用</a:t>
                      </a: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F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最低</a:t>
                      </a:r>
                      <a:endParaRPr kumimoji="1" lang="en-US" altLang="ja-JP" sz="9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利用期間</a:t>
                      </a: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F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623818"/>
                  </a:ext>
                </a:extLst>
              </a:tr>
              <a:tr h="92455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dobe Clean Han ExtraBold"/>
                        </a:rPr>
                        <a:t>SIM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Adobe Clean Han ExtraBold"/>
                        </a:rPr>
                        <a:t>接続プラン</a:t>
                      </a: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lang="ja-JP" altLang="en-US" sz="1000" b="1" spc="-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活動量計</a:t>
                      </a:r>
                      <a:r>
                        <a:rPr lang="en-US" altLang="ja-JP" sz="1000" b="1" spc="-50" dirty="0" err="1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mSafety</a:t>
                      </a:r>
                      <a:r>
                        <a:rPr lang="en-US" altLang="ja-JP" sz="1000" b="1" spc="-5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™</a:t>
                      </a:r>
                      <a:r>
                        <a:rPr lang="ja-JP" altLang="en-US" sz="1000" b="1" spc="-285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／</a:t>
                      </a:r>
                      <a:r>
                        <a:rPr lang="ja-JP" altLang="en-US" sz="1000" b="1" spc="-90" dirty="0">
                          <a:solidFill>
                            <a:srgbClr val="EF4136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１個あたり</a:t>
                      </a:r>
                      <a:endParaRPr lang="ja-JP" altLang="en-US" sz="1000" b="1" dirty="0">
                        <a:solidFill>
                          <a:srgbClr val="EF4136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lang="ja-JP" altLang="en-US" sz="900" b="1" spc="-1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</a:t>
                      </a:r>
                      <a:r>
                        <a:rPr lang="en-US" altLang="ja-JP" sz="900" b="1" spc="-1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SIM</a:t>
                      </a:r>
                      <a:r>
                        <a:rPr lang="ja-JP" altLang="en-US" sz="900" b="1" spc="-1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、初期設定費用、充電クレードル含む）</a:t>
                      </a:r>
                      <a:r>
                        <a:rPr lang="ja-JP" altLang="en-US" sz="900" b="1" spc="-5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  <a:endParaRPr lang="ja-JP" altLang="en-US" sz="9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Adobe Clean Han ExtraBold"/>
                      </a:endParaRP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00" b="1" spc="-5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spc="70" dirty="0">
                          <a:solidFill>
                            <a:srgbClr val="EF4136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2,750</a:t>
                      </a:r>
                      <a:r>
                        <a:rPr lang="ja-JP" altLang="en-US" sz="1000" b="1" spc="5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円</a:t>
                      </a:r>
                      <a:endParaRPr lang="ja-JP" altLang="en-US" sz="1000" b="1" baseline="300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Adobe Clean Han ExtraBold"/>
                      </a:endParaRPr>
                    </a:p>
                  </a:txBody>
                  <a:tcPr marL="0" marR="0" marT="44026" marB="44026" anchor="ctr">
                    <a:lnL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spc="70" dirty="0">
                          <a:solidFill>
                            <a:srgbClr val="EF4136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5,500</a:t>
                      </a:r>
                      <a:r>
                        <a:rPr lang="ja-JP" altLang="en-US" sz="1000" b="1" spc="5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ja-JP" altLang="en-US" sz="1000" b="1" spc="-5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</a:t>
                      </a:r>
                      <a:endParaRPr lang="ja-JP" altLang="en-US" sz="10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Adobe Clean Han ExtraBold"/>
                      </a:endParaRPr>
                    </a:p>
                  </a:txBody>
                  <a:tcPr marL="0" marR="0" marT="44026" marB="44026" anchor="ctr">
                    <a:lnL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spc="-160" dirty="0">
                          <a:solidFill>
                            <a:srgbClr val="EF4136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３ヶ月</a:t>
                      </a:r>
                      <a:endParaRPr lang="ja-JP" altLang="en-US" sz="1000" b="1" dirty="0">
                        <a:solidFill>
                          <a:srgbClr val="EF4136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Adobe Clean Han ExtraBold"/>
                      </a:endParaRPr>
                    </a:p>
                  </a:txBody>
                  <a:tcPr marL="88053" marR="88053" marT="44026" marB="44026" anchor="ctr">
                    <a:lnL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BF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577783"/>
                  </a:ext>
                </a:extLst>
              </a:tr>
            </a:tbl>
          </a:graphicData>
        </a:graphic>
      </p:graphicFrame>
      <p:sp>
        <p:nvSpPr>
          <p:cNvPr id="46" name="角丸四角形 45"/>
          <p:cNvSpPr/>
          <p:nvPr/>
        </p:nvSpPr>
        <p:spPr>
          <a:xfrm>
            <a:off x="285968" y="5981382"/>
            <a:ext cx="1753200" cy="267709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価　格</a:t>
            </a:r>
          </a:p>
        </p:txBody>
      </p:sp>
      <p:pic>
        <p:nvPicPr>
          <p:cNvPr id="47" name="図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3" y="40885"/>
            <a:ext cx="1407319" cy="354806"/>
          </a:xfrm>
          <a:prstGeom prst="rect">
            <a:avLst/>
          </a:prstGeom>
        </p:spPr>
      </p:pic>
      <p:sp>
        <p:nvSpPr>
          <p:cNvPr id="48" name="正方形/長方形 47"/>
          <p:cNvSpPr/>
          <p:nvPr/>
        </p:nvSpPr>
        <p:spPr>
          <a:xfrm>
            <a:off x="227289" y="7549196"/>
            <a:ext cx="62956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設定料金は新規お申し込みの際の初回請求時、また、休止後の再開開始時に請求となります。</a:t>
            </a:r>
          </a:p>
          <a:p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最低利用期間を経過する前に、利用契約を解除することはできません。また、サービスプランは、購入後に変更することができませんので、ご注意ください。</a:t>
            </a:r>
          </a:p>
        </p:txBody>
      </p:sp>
      <p:sp>
        <p:nvSpPr>
          <p:cNvPr id="23" name="角丸四角形 22"/>
          <p:cNvSpPr/>
          <p:nvPr/>
        </p:nvSpPr>
        <p:spPr>
          <a:xfrm>
            <a:off x="285969" y="7933128"/>
            <a:ext cx="1753200" cy="308509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ラインケアで守る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061309" y="7956789"/>
            <a:ext cx="4666302" cy="2611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管理者が作業者の体調変化を一元管理　作業者の安全と効率性の両面を支援</a:t>
            </a:r>
            <a:endParaRPr kumimoji="1" lang="en-US" altLang="ja-JP" sz="1050" b="1" dirty="0">
              <a:solidFill>
                <a:srgbClr val="4694B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角丸四角形 48"/>
          <p:cNvSpPr/>
          <p:nvPr/>
        </p:nvSpPr>
        <p:spPr>
          <a:xfrm>
            <a:off x="285969" y="9498385"/>
            <a:ext cx="1752485" cy="277591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メッセージ送信機能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073256" y="9510222"/>
            <a:ext cx="4645540" cy="25391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管理者と着用者間で相互に</a:t>
            </a:r>
            <a:r>
              <a:rPr kumimoji="1" lang="ja-JP" altLang="ja-JP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定型テキスト・メッセージを送信</a:t>
            </a:r>
            <a:r>
              <a:rPr kumimoji="1" lang="ja-JP" altLang="en-US" sz="1050" b="1" dirty="0">
                <a:solidFill>
                  <a:srgbClr val="4694B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可能</a:t>
            </a:r>
            <a:endParaRPr kumimoji="1" lang="en-US" altLang="ja-JP" sz="1050" b="1" dirty="0">
              <a:solidFill>
                <a:srgbClr val="4694B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8CAE2AF-EC37-AFB6-1BAF-819EDE56DF90}"/>
              </a:ext>
            </a:extLst>
          </p:cNvPr>
          <p:cNvGrpSpPr/>
          <p:nvPr/>
        </p:nvGrpSpPr>
        <p:grpSpPr>
          <a:xfrm>
            <a:off x="5190532" y="416035"/>
            <a:ext cx="1495190" cy="1114650"/>
            <a:chOff x="-2997843" y="4826643"/>
            <a:chExt cx="1817225" cy="1150441"/>
          </a:xfrm>
          <a:solidFill>
            <a:schemeClr val="bg1"/>
          </a:solidFill>
        </p:grpSpPr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D2B54624-374A-4EBF-E7B2-782B2BE654F4}"/>
                </a:ext>
              </a:extLst>
            </p:cNvPr>
            <p:cNvSpPr/>
            <p:nvPr/>
          </p:nvSpPr>
          <p:spPr>
            <a:xfrm>
              <a:off x="-2997843" y="4826643"/>
              <a:ext cx="1817225" cy="1150441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BB6D2F4C-A8AB-15BD-EF7B-6230ED4D07F0}"/>
                </a:ext>
              </a:extLst>
            </p:cNvPr>
            <p:cNvSpPr/>
            <p:nvPr/>
          </p:nvSpPr>
          <p:spPr>
            <a:xfrm>
              <a:off x="-2990923" y="4833383"/>
              <a:ext cx="1808812" cy="1137770"/>
            </a:xfrm>
            <a:prstGeom prst="ellips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角丸四角形 40">
            <a:extLst>
              <a:ext uri="{FF2B5EF4-FFF2-40B4-BE49-F238E27FC236}">
                <a16:creationId xmlns:a16="http://schemas.microsoft.com/office/drawing/2014/main" id="{97952BD4-F90D-A986-D742-2CFD1B14E1D8}"/>
              </a:ext>
            </a:extLst>
          </p:cNvPr>
          <p:cNvSpPr/>
          <p:nvPr/>
        </p:nvSpPr>
        <p:spPr>
          <a:xfrm>
            <a:off x="5186406" y="597963"/>
            <a:ext cx="1494464" cy="7507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先着</a:t>
            </a:r>
            <a:endParaRPr kumimoji="1" lang="en-US" altLang="ja-JP" sz="14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1,500</a:t>
            </a:r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kumimoji="1" lang="en-US" altLang="ja-JP" sz="14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限定！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6558AAB-D216-5413-09FD-8AE939C8A2BA}"/>
              </a:ext>
            </a:extLst>
          </p:cNvPr>
          <p:cNvSpPr txBox="1"/>
          <p:nvPr/>
        </p:nvSpPr>
        <p:spPr>
          <a:xfrm>
            <a:off x="1610778" y="5494181"/>
            <a:ext cx="5188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4775" indent="-104775"/>
            <a:r>
              <a:rPr kumimoji="1"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お申込み時点でキャンペーン用機器の在庫数が不足している場合には、キャンペーン価格でのご提供をお断りする場合がありますので、予めご了承ください。</a:t>
            </a:r>
            <a:endParaRPr kumimoji="1" lang="en-US" altLang="ja-JP" sz="9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6685722" y="-13253"/>
            <a:ext cx="172278" cy="9936000"/>
          </a:xfrm>
          <a:prstGeom prst="rect">
            <a:avLst/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星 10 25"/>
          <p:cNvSpPr/>
          <p:nvPr/>
        </p:nvSpPr>
        <p:spPr>
          <a:xfrm>
            <a:off x="3217477" y="6565844"/>
            <a:ext cx="578770" cy="516205"/>
          </a:xfrm>
          <a:prstGeom prst="star10">
            <a:avLst>
              <a:gd name="adj" fmla="val 30135"/>
              <a:gd name="hf" fmla="val 10514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017820" y="6720732"/>
            <a:ext cx="15831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導入応援割引</a:t>
            </a:r>
            <a:r>
              <a:rPr kumimoji="1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!!</a:t>
            </a:r>
            <a:endParaRPr kumimoji="1" lang="ja-JP" altLang="en-US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8917D7A-408A-DAF0-9539-EADAEF095718}"/>
              </a:ext>
            </a:extLst>
          </p:cNvPr>
          <p:cNvSpPr txBox="1"/>
          <p:nvPr/>
        </p:nvSpPr>
        <p:spPr>
          <a:xfrm>
            <a:off x="3217477" y="7262384"/>
            <a:ext cx="11564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b="1" spc="7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通常</a:t>
            </a:r>
            <a:r>
              <a:rPr lang="en-US" altLang="ja-JP" sz="1000" b="1" spc="7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57,200</a:t>
            </a:r>
            <a:r>
              <a:rPr lang="ja-JP" altLang="en-US" sz="1000" b="1" spc="5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000" b="1" spc="-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endParaRPr lang="en-US" altLang="ja-JP" sz="1000" b="1" spc="-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9BD6212-744C-B121-1955-4DDCE16CE5BB}"/>
              </a:ext>
            </a:extLst>
          </p:cNvPr>
          <p:cNvSpPr txBox="1"/>
          <p:nvPr/>
        </p:nvSpPr>
        <p:spPr>
          <a:xfrm>
            <a:off x="3143611" y="6967307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b="1" spc="70" dirty="0">
                <a:solidFill>
                  <a:srgbClr val="EF413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37,400</a:t>
            </a:r>
            <a:r>
              <a:rPr lang="ja-JP" altLang="en-US" sz="1050" b="1" spc="5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050" b="1" spc="-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endParaRPr lang="en-US" altLang="ja-JP" sz="1050" b="1" spc="-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6262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角丸四角形 117"/>
          <p:cNvSpPr/>
          <p:nvPr/>
        </p:nvSpPr>
        <p:spPr>
          <a:xfrm>
            <a:off x="243687" y="1544539"/>
            <a:ext cx="1764000" cy="286116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ラインケアで守る</a:t>
            </a:r>
          </a:p>
        </p:txBody>
      </p:sp>
      <p:sp>
        <p:nvSpPr>
          <p:cNvPr id="119" name="正方形/長方形 118"/>
          <p:cNvSpPr/>
          <p:nvPr/>
        </p:nvSpPr>
        <p:spPr>
          <a:xfrm>
            <a:off x="-117" y="-16748"/>
            <a:ext cx="172278" cy="9936000"/>
          </a:xfrm>
          <a:prstGeom prst="rect">
            <a:avLst/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0" name="正方形/長方形 119"/>
          <p:cNvSpPr/>
          <p:nvPr/>
        </p:nvSpPr>
        <p:spPr>
          <a:xfrm>
            <a:off x="6685722" y="-13253"/>
            <a:ext cx="172278" cy="9936000"/>
          </a:xfrm>
          <a:prstGeom prst="rect">
            <a:avLst/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73" name="グループ化 172"/>
          <p:cNvGrpSpPr>
            <a:grpSpLocks noChangeAspect="1"/>
          </p:cNvGrpSpPr>
          <p:nvPr/>
        </p:nvGrpSpPr>
        <p:grpSpPr>
          <a:xfrm>
            <a:off x="371369" y="4566900"/>
            <a:ext cx="3602463" cy="1962978"/>
            <a:chOff x="1481957" y="4485477"/>
            <a:chExt cx="3996000" cy="2177413"/>
          </a:xfrm>
        </p:grpSpPr>
        <p:pic>
          <p:nvPicPr>
            <p:cNvPr id="146" name="object 14"/>
            <p:cNvPicPr/>
            <p:nvPr/>
          </p:nvPicPr>
          <p:blipFill rotWithShape="1">
            <a:blip r:embed="rId2" cstate="print"/>
            <a:srcRect b="24347"/>
            <a:stretch/>
          </p:blipFill>
          <p:spPr>
            <a:xfrm>
              <a:off x="1482337" y="4485477"/>
              <a:ext cx="3995620" cy="2177413"/>
            </a:xfrm>
            <a:prstGeom prst="rect">
              <a:avLst/>
            </a:prstGeom>
          </p:spPr>
        </p:pic>
        <p:sp>
          <p:nvSpPr>
            <p:cNvPr id="147" name="object 15"/>
            <p:cNvSpPr/>
            <p:nvPr/>
          </p:nvSpPr>
          <p:spPr>
            <a:xfrm>
              <a:off x="1481957" y="4485477"/>
              <a:ext cx="3996000" cy="2172158"/>
            </a:xfrm>
            <a:custGeom>
              <a:avLst/>
              <a:gdLst/>
              <a:ahLst/>
              <a:cxnLst/>
              <a:rect l="l" t="t" r="r" b="b"/>
              <a:pathLst>
                <a:path w="6544309" h="4713605">
                  <a:moveTo>
                    <a:pt x="6543687" y="4713592"/>
                  </a:moveTo>
                  <a:lnTo>
                    <a:pt x="0" y="4713592"/>
                  </a:lnTo>
                  <a:lnTo>
                    <a:pt x="0" y="0"/>
                  </a:lnTo>
                  <a:lnTo>
                    <a:pt x="6543687" y="0"/>
                  </a:lnTo>
                  <a:lnTo>
                    <a:pt x="6543687" y="4713592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</p:grpSp>
      <p:sp>
        <p:nvSpPr>
          <p:cNvPr id="155" name="角丸四角形 154"/>
          <p:cNvSpPr/>
          <p:nvPr/>
        </p:nvSpPr>
        <p:spPr>
          <a:xfrm>
            <a:off x="305269" y="8483930"/>
            <a:ext cx="6265663" cy="884647"/>
          </a:xfrm>
          <a:prstGeom prst="roundRect">
            <a:avLst>
              <a:gd name="adj" fmla="val 8025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6" name="テキスト ボックス 155"/>
          <p:cNvSpPr txBox="1"/>
          <p:nvPr/>
        </p:nvSpPr>
        <p:spPr>
          <a:xfrm>
            <a:off x="332127" y="8798009"/>
            <a:ext cx="2492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熱中症対策のご相談、</a:t>
            </a:r>
            <a:endParaRPr kumimoji="1" lang="en-US" altLang="ja-JP" sz="10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みまもりふくろうのお問合せはこちら　　</a:t>
            </a:r>
            <a:endParaRPr kumimoji="1" lang="en-US" altLang="ja-JP" sz="10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7" name="テキスト ボックス 156"/>
          <p:cNvSpPr txBox="1"/>
          <p:nvPr/>
        </p:nvSpPr>
        <p:spPr>
          <a:xfrm>
            <a:off x="2560350" y="8741108"/>
            <a:ext cx="2815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▶</a:t>
            </a:r>
            <a:endParaRPr kumimoji="1" lang="en-US" altLang="ja-JP" sz="11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58" name="グループ化 157"/>
          <p:cNvGrpSpPr/>
          <p:nvPr/>
        </p:nvGrpSpPr>
        <p:grpSpPr>
          <a:xfrm>
            <a:off x="4976565" y="8826417"/>
            <a:ext cx="1596843" cy="327343"/>
            <a:chOff x="3703784" y="9209958"/>
            <a:chExt cx="1689070" cy="346249"/>
          </a:xfrm>
        </p:grpSpPr>
        <p:pic>
          <p:nvPicPr>
            <p:cNvPr id="159" name="図 158"/>
            <p:cNvPicPr>
              <a:picLocks noChangeAspect="1"/>
            </p:cNvPicPr>
            <p:nvPr/>
          </p:nvPicPr>
          <p:blipFill rotWithShape="1">
            <a:blip r:embed="rId3"/>
            <a:srcRect t="7798" b="70687"/>
            <a:stretch/>
          </p:blipFill>
          <p:spPr>
            <a:xfrm>
              <a:off x="3703784" y="9265275"/>
              <a:ext cx="1689070" cy="272203"/>
            </a:xfrm>
            <a:prstGeom prst="rect">
              <a:avLst/>
            </a:prstGeom>
          </p:spPr>
        </p:pic>
        <p:sp>
          <p:nvSpPr>
            <p:cNvPr id="160" name="テキスト ボックス 159"/>
            <p:cNvSpPr txBox="1"/>
            <p:nvPr/>
          </p:nvSpPr>
          <p:spPr>
            <a:xfrm>
              <a:off x="3860075" y="9209958"/>
              <a:ext cx="151778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みまもりふくろう</a:t>
              </a:r>
              <a:endParaRPr kumimoji="1" lang="en-US" altLang="ja-JP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61" name="正方形/長方形 160"/>
          <p:cNvSpPr/>
          <p:nvPr/>
        </p:nvSpPr>
        <p:spPr>
          <a:xfrm>
            <a:off x="3482715" y="9144635"/>
            <a:ext cx="29325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https://www.sompo-rc.co.jp/services/view/184</a:t>
            </a:r>
            <a:endParaRPr lang="ja-JP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62" name="Picture 2" descr="https://qr.quel.jp/tmp/1abf26ac9bbbacba2f2caf7017e05b2f3361143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0" t="7429" r="7532" b="7547"/>
          <a:stretch/>
        </p:blipFill>
        <p:spPr bwMode="auto">
          <a:xfrm>
            <a:off x="2939873" y="8854470"/>
            <a:ext cx="430034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" name="テキスト ボックス 162"/>
          <p:cNvSpPr txBox="1"/>
          <p:nvPr/>
        </p:nvSpPr>
        <p:spPr>
          <a:xfrm>
            <a:off x="3469377" y="8813947"/>
            <a:ext cx="1518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料金シミュレーション、</a:t>
            </a:r>
            <a:endParaRPr kumimoji="1" lang="en-US" altLang="ja-JP" sz="10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ご導入事例などはこちら　</a:t>
            </a:r>
            <a:endParaRPr kumimoji="1" lang="en-US" altLang="ja-JP" sz="10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4" name="正方形/長方形 163"/>
          <p:cNvSpPr/>
          <p:nvPr/>
        </p:nvSpPr>
        <p:spPr>
          <a:xfrm>
            <a:off x="352624" y="9144095"/>
            <a:ext cx="29325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https://www.sompo-rc.co.jp/contact/form/</a:t>
            </a:r>
            <a:endParaRPr lang="ja-JP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6" name="テキスト ボックス 165"/>
          <p:cNvSpPr txBox="1"/>
          <p:nvPr/>
        </p:nvSpPr>
        <p:spPr>
          <a:xfrm>
            <a:off x="4679097" y="8741108"/>
            <a:ext cx="2815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▶</a:t>
            </a:r>
            <a:endParaRPr kumimoji="1" lang="en-US" altLang="ja-JP" sz="11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7" name="テキスト ボックス 166"/>
          <p:cNvSpPr txBox="1"/>
          <p:nvPr/>
        </p:nvSpPr>
        <p:spPr>
          <a:xfrm>
            <a:off x="4064414" y="4568815"/>
            <a:ext cx="2189661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管理者が体調変化を一元管理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体調異常をアラートでお知らせ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自覚症状より早いアラート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画像を変えてわかりやすく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危険な人から並べて表示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位置情報を常時取得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多彩なダッシュボード機能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1" name="図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7" y="8494965"/>
            <a:ext cx="3524358" cy="364774"/>
          </a:xfrm>
          <a:prstGeom prst="rect">
            <a:avLst/>
          </a:prstGeom>
        </p:spPr>
      </p:pic>
      <p:sp>
        <p:nvSpPr>
          <p:cNvPr id="50" name="角丸四角形 49"/>
          <p:cNvSpPr/>
          <p:nvPr/>
        </p:nvSpPr>
        <p:spPr>
          <a:xfrm>
            <a:off x="243687" y="4228204"/>
            <a:ext cx="1764000" cy="282121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管理画面</a:t>
            </a:r>
          </a:p>
        </p:txBody>
      </p:sp>
      <p:sp>
        <p:nvSpPr>
          <p:cNvPr id="53" name="角丸四角形 52"/>
          <p:cNvSpPr/>
          <p:nvPr/>
        </p:nvSpPr>
        <p:spPr>
          <a:xfrm>
            <a:off x="234705" y="802813"/>
            <a:ext cx="6412917" cy="685158"/>
          </a:xfrm>
          <a:prstGeom prst="roundRect">
            <a:avLst>
              <a:gd name="adj" fmla="val 8025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69875">
              <a:buFont typeface="Wingdings" panose="05000000000000000000" pitchFamily="2" charset="2"/>
              <a:buChar char="l"/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熱中症による意識障害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			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●夜間作業中の体調急変による意識障害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indent="-269875">
              <a:buFont typeface="Wingdings" panose="05000000000000000000" pitchFamily="2" charset="2"/>
              <a:buChar char="l"/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巡回・点検中における高所からの墜落・転落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●巡回中における不法侵入者との鉢合わせ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indent="-269875">
              <a:buFont typeface="Wingdings" panose="05000000000000000000" pitchFamily="2" charset="2"/>
              <a:buChar char="l"/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酔っ払いやクレーマーからの暴力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		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●交通誘導中の巻き込まれ事故　など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角丸四角形 51"/>
          <p:cNvSpPr/>
          <p:nvPr/>
        </p:nvSpPr>
        <p:spPr>
          <a:xfrm>
            <a:off x="210261" y="476625"/>
            <a:ext cx="2459911" cy="280230"/>
          </a:xfrm>
          <a:prstGeom prst="roundRect">
            <a:avLst>
              <a:gd name="adj" fmla="val 50000"/>
            </a:avLst>
          </a:prstGeom>
          <a:solidFill>
            <a:srgbClr val="469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ひとり作業者を取り巻くリスク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723" y="1879235"/>
            <a:ext cx="5143399" cy="2290146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61" y="-7430"/>
            <a:ext cx="1407319" cy="354806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3213" y="6580514"/>
            <a:ext cx="2690086" cy="1854555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33" name="テキスト ボックス 32"/>
          <p:cNvSpPr txBox="1"/>
          <p:nvPr/>
        </p:nvSpPr>
        <p:spPr>
          <a:xfrm>
            <a:off x="497700" y="6630304"/>
            <a:ext cx="3182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＜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SOS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発信方法と確認画面＞</a:t>
            </a:r>
            <a:endParaRPr kumimoji="1"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03654" y="6935129"/>
            <a:ext cx="31507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デバイスの物理ボタンを長押しして自動コール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「応答なし」の場合、５回まで繰り返し発信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通知先（電話番号）は着用者ごとに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60000"/>
              </a:lnSpc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 ２つまで登録可能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50" indent="-17145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いつ・誰が・どこで</a:t>
            </a:r>
            <a:r>
              <a:rPr kumimoji="1" lang="en-US" altLang="ja-JP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SOS</a:t>
            </a:r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を発信したかを確認可能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5D39E47-2C36-7644-89BD-6F87389FA24A}"/>
              </a:ext>
            </a:extLst>
          </p:cNvPr>
          <p:cNvSpPr/>
          <p:nvPr/>
        </p:nvSpPr>
        <p:spPr>
          <a:xfrm rot="10800000">
            <a:off x="3926956" y="7757208"/>
            <a:ext cx="450475" cy="10048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z</a:t>
            </a:r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15D39E47-2C36-7644-89BD-6F87389FA24A}"/>
              </a:ext>
            </a:extLst>
          </p:cNvPr>
          <p:cNvSpPr/>
          <p:nvPr/>
        </p:nvSpPr>
        <p:spPr>
          <a:xfrm rot="10800000">
            <a:off x="4318376" y="7741907"/>
            <a:ext cx="450475" cy="10048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z</a:t>
            </a:r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5D39E47-2C36-7644-89BD-6F87389FA24A}"/>
              </a:ext>
            </a:extLst>
          </p:cNvPr>
          <p:cNvSpPr/>
          <p:nvPr/>
        </p:nvSpPr>
        <p:spPr>
          <a:xfrm rot="10800000">
            <a:off x="4799683" y="7741907"/>
            <a:ext cx="450475" cy="10048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z</a:t>
            </a:r>
            <a:endParaRPr kumimoji="1" lang="ja-JP" altLang="en-US" dirty="0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15D39E47-2C36-7644-89BD-6F87389FA24A}"/>
              </a:ext>
            </a:extLst>
          </p:cNvPr>
          <p:cNvSpPr/>
          <p:nvPr/>
        </p:nvSpPr>
        <p:spPr>
          <a:xfrm rot="10800000">
            <a:off x="4274084" y="8154698"/>
            <a:ext cx="683881" cy="9882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z</a:t>
            </a:r>
            <a:endParaRPr kumimoji="1" lang="ja-JP" altLang="en-US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794391" y="7403321"/>
            <a:ext cx="665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↑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いつ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4274084" y="7418622"/>
            <a:ext cx="665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↑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誰が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703168" y="7426068"/>
            <a:ext cx="665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↑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どこで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225115" y="7776333"/>
            <a:ext cx="1004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発信状況 →</a:t>
            </a:r>
          </a:p>
        </p:txBody>
      </p:sp>
      <p:pic>
        <p:nvPicPr>
          <p:cNvPr id="4" name="グラフィックス 3" descr="スピーカー フォン 単色塗りつぶし">
            <a:extLst>
              <a:ext uri="{FF2B5EF4-FFF2-40B4-BE49-F238E27FC236}">
                <a16:creationId xmlns:a16="http://schemas.microsoft.com/office/drawing/2014/main" id="{4112191D-0D74-A6D8-29E4-4D87917722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55660" y="1747946"/>
            <a:ext cx="488043" cy="488043"/>
          </a:xfrm>
          <a:prstGeom prst="rect">
            <a:avLst/>
          </a:prstGeom>
        </p:spPr>
      </p:pic>
      <p:pic>
        <p:nvPicPr>
          <p:cNvPr id="6" name="グラフィックス 5" descr="封筒 単色塗りつぶし">
            <a:extLst>
              <a:ext uri="{FF2B5EF4-FFF2-40B4-BE49-F238E27FC236}">
                <a16:creationId xmlns:a16="http://schemas.microsoft.com/office/drawing/2014/main" id="{5C771C63-310E-EC14-8589-2BA69593BA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51142" y="4021984"/>
            <a:ext cx="398107" cy="39810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CAD3B2-2908-1457-17B2-3FFD68022539}"/>
              </a:ext>
            </a:extLst>
          </p:cNvPr>
          <p:cNvSpPr txBox="1"/>
          <p:nvPr/>
        </p:nvSpPr>
        <p:spPr>
          <a:xfrm>
            <a:off x="2426697" y="4871"/>
            <a:ext cx="4232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solidFill>
                  <a:schemeClr val="accent1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労務／熱中症管理サービス</a:t>
            </a:r>
          </a:p>
        </p:txBody>
      </p:sp>
      <p:sp>
        <p:nvSpPr>
          <p:cNvPr id="8" name="角丸四角形 34">
            <a:extLst>
              <a:ext uri="{FF2B5EF4-FFF2-40B4-BE49-F238E27FC236}">
                <a16:creationId xmlns:a16="http://schemas.microsoft.com/office/drawing/2014/main" id="{308B500D-34C8-9B50-28C0-5A7DEDB15F98}"/>
              </a:ext>
            </a:extLst>
          </p:cNvPr>
          <p:cNvSpPr/>
          <p:nvPr/>
        </p:nvSpPr>
        <p:spPr>
          <a:xfrm>
            <a:off x="4091218" y="295197"/>
            <a:ext cx="2575454" cy="4622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9" name="object 7">
            <a:extLst>
              <a:ext uri="{FF2B5EF4-FFF2-40B4-BE49-F238E27FC236}">
                <a16:creationId xmlns:a16="http://schemas.microsoft.com/office/drawing/2014/main" id="{32DC8CD2-A4AB-E85D-6AB5-58BA1CAF7D72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144659" y="412396"/>
            <a:ext cx="2406054" cy="328745"/>
          </a:xfrm>
          <a:prstGeom prst="rect">
            <a:avLst/>
          </a:prstGeom>
        </p:spPr>
      </p:pic>
      <p:sp>
        <p:nvSpPr>
          <p:cNvPr id="43" name="角丸四角形 154">
            <a:extLst>
              <a:ext uri="{FF2B5EF4-FFF2-40B4-BE49-F238E27FC236}">
                <a16:creationId xmlns:a16="http://schemas.microsoft.com/office/drawing/2014/main" id="{1E10C50D-9350-476B-8A6F-3B3150F67801}"/>
              </a:ext>
            </a:extLst>
          </p:cNvPr>
          <p:cNvSpPr/>
          <p:nvPr/>
        </p:nvSpPr>
        <p:spPr>
          <a:xfrm>
            <a:off x="324584" y="9403538"/>
            <a:ext cx="6265663" cy="485506"/>
          </a:xfrm>
          <a:prstGeom prst="roundRect">
            <a:avLst>
              <a:gd name="adj" fmla="val 8025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154">
            <a:extLst>
              <a:ext uri="{FF2B5EF4-FFF2-40B4-BE49-F238E27FC236}">
                <a16:creationId xmlns:a16="http://schemas.microsoft.com/office/drawing/2014/main" id="{498C6D69-9D04-D68D-D48B-4D3C905C5A0F}"/>
              </a:ext>
            </a:extLst>
          </p:cNvPr>
          <p:cNvSpPr/>
          <p:nvPr/>
        </p:nvSpPr>
        <p:spPr>
          <a:xfrm>
            <a:off x="5819586" y="9681325"/>
            <a:ext cx="975675" cy="290001"/>
          </a:xfrm>
          <a:prstGeom prst="roundRect">
            <a:avLst>
              <a:gd name="adj" fmla="val 802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bg1">
                    <a:lumMod val="50000"/>
                  </a:schemeClr>
                </a:solidFill>
              </a:rPr>
              <a:t>（</a:t>
            </a:r>
            <a:r>
              <a:rPr kumimoji="1" lang="en-US" altLang="ja-JP" sz="900" dirty="0">
                <a:solidFill>
                  <a:schemeClr val="bg1">
                    <a:lumMod val="50000"/>
                  </a:schemeClr>
                </a:solidFill>
              </a:rPr>
              <a:t>20260518</a:t>
            </a:r>
            <a:r>
              <a:rPr kumimoji="1" lang="ja-JP" altLang="en-US" sz="900" dirty="0">
                <a:solidFill>
                  <a:schemeClr val="bg1">
                    <a:lumMod val="50000"/>
                  </a:schemeClr>
                </a:solidFill>
              </a:rPr>
              <a:t>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7AE2565-ADBA-48B0-8248-ADB19C231742}"/>
              </a:ext>
            </a:extLst>
          </p:cNvPr>
          <p:cNvSpPr txBox="1"/>
          <p:nvPr/>
        </p:nvSpPr>
        <p:spPr>
          <a:xfrm>
            <a:off x="231896" y="9367399"/>
            <a:ext cx="64124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＜販売協力保険代理店＞緑富士株式会社</a:t>
            </a:r>
            <a:r>
              <a:rPr kumimoji="1" lang="en-US" altLang="ja-JP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紹介代理店コード　</a:t>
            </a:r>
            <a:r>
              <a:rPr kumimoji="1" lang="en-US" altLang="ja-JP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Q4823】</a:t>
            </a:r>
          </a:p>
          <a:p>
            <a:pPr algn="l"/>
            <a:r>
              <a: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〒</a:t>
            </a:r>
            <a:r>
              <a:rPr lang="en-US" altLang="ja-JP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101-0052</a:t>
            </a:r>
            <a:r>
              <a:rPr lang="ja-JP" altLang="en-US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</a:rPr>
              <a:t>東京都千代田区神田小川町</a:t>
            </a:r>
            <a:r>
              <a:rPr lang="en-US" altLang="ja-JP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3-7-1</a:t>
            </a:r>
            <a:r>
              <a:rPr lang="ja-JP" altLang="en-US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ミツワ小川町ビル</a:t>
            </a:r>
            <a:r>
              <a:rPr lang="en-US" altLang="ja-JP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r>
            <a:r>
              <a:rPr lang="ja-JP" altLang="en-US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階</a:t>
            </a:r>
            <a:endParaRPr lang="ja-JP" altLang="en-US" sz="10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ja-JP" altLang="en-US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TEL:03-5244-5360</a:t>
            </a:r>
            <a:r>
              <a:rPr lang="ja-JP" altLang="en-US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000" b="0" i="0" dirty="0">
                <a:solidFill>
                  <a:srgbClr val="222222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FAX :03-5577-2808</a:t>
            </a:r>
            <a:endParaRPr kumimoji="1"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3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606</Words>
  <Application>Microsoft Office PowerPoint</Application>
  <PresentationFormat>A4 210 x 297 mm</PresentationFormat>
  <Paragraphs>97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HGP創英角ﾎﾟｯﾌﾟ体</vt:lpstr>
      <vt:lpstr>HGS創英角ｺﾞｼｯｸUB</vt:lpstr>
      <vt:lpstr>HGｺﾞｼｯｸE</vt:lpstr>
      <vt:lpstr>HG丸ｺﾞｼｯｸM-PRO</vt:lpstr>
      <vt:lpstr>Meiryo UI</vt:lpstr>
      <vt:lpstr>メイリオ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2025-06-09T01:55:29Z</dcterms:created>
  <dcterms:modified xsi:type="dcterms:W3CDTF">2026-05-18T05:26:12Z</dcterms:modified>
</cp:coreProperties>
</file>