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0" r:id="rId2"/>
    <p:sldId id="256" r:id="rId3"/>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6868"/>
    <a:srgbClr val="155C72"/>
    <a:srgbClr val="01BED6"/>
    <a:srgbClr val="4694B2"/>
    <a:srgbClr val="D7EEF4"/>
    <a:srgbClr val="FFFFFF"/>
    <a:srgbClr val="CC0000"/>
    <a:srgbClr val="F27900"/>
    <a:srgbClr val="FF9933"/>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24" autoAdjust="0"/>
    <p:restoredTop sz="96242" autoAdjust="0"/>
  </p:normalViewPr>
  <p:slideViewPr>
    <p:cSldViewPr snapToGrid="0">
      <p:cViewPr varScale="1">
        <p:scale>
          <a:sx n="74" d="100"/>
          <a:sy n="74" d="100"/>
        </p:scale>
        <p:origin x="346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D298517-0172-447E-93A1-43A791584F40}" type="datetimeFigureOut">
              <a:rPr kumimoji="1" lang="ja-JP" altLang="en-US" smtClean="0"/>
              <a:t>2026/5/19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0EE541D-33A6-4F21-A5D7-FBCC1C1E7922}" type="slidenum">
              <a:rPr kumimoji="1" lang="ja-JP" altLang="en-US" smtClean="0"/>
              <a:t>‹#›</a:t>
            </a:fld>
            <a:endParaRPr kumimoji="1" lang="ja-JP" altLang="en-US"/>
          </a:p>
        </p:txBody>
      </p:sp>
    </p:spTree>
    <p:extLst>
      <p:ext uri="{BB962C8B-B14F-4D97-AF65-F5344CB8AC3E}">
        <p14:creationId xmlns:p14="http://schemas.microsoft.com/office/powerpoint/2010/main" val="3086661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D298517-0172-447E-93A1-43A791584F40}" type="datetimeFigureOut">
              <a:rPr kumimoji="1" lang="ja-JP" altLang="en-US" smtClean="0"/>
              <a:t>2026/5/19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0EE541D-33A6-4F21-A5D7-FBCC1C1E7922}" type="slidenum">
              <a:rPr kumimoji="1" lang="ja-JP" altLang="en-US" smtClean="0"/>
              <a:t>‹#›</a:t>
            </a:fld>
            <a:endParaRPr kumimoji="1" lang="ja-JP" altLang="en-US"/>
          </a:p>
        </p:txBody>
      </p:sp>
    </p:spTree>
    <p:extLst>
      <p:ext uri="{BB962C8B-B14F-4D97-AF65-F5344CB8AC3E}">
        <p14:creationId xmlns:p14="http://schemas.microsoft.com/office/powerpoint/2010/main" val="2976053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D298517-0172-447E-93A1-43A791584F40}" type="datetimeFigureOut">
              <a:rPr kumimoji="1" lang="ja-JP" altLang="en-US" smtClean="0"/>
              <a:t>2026/5/19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0EE541D-33A6-4F21-A5D7-FBCC1C1E7922}" type="slidenum">
              <a:rPr kumimoji="1" lang="ja-JP" altLang="en-US" smtClean="0"/>
              <a:t>‹#›</a:t>
            </a:fld>
            <a:endParaRPr kumimoji="1" lang="ja-JP" altLang="en-US"/>
          </a:p>
        </p:txBody>
      </p:sp>
    </p:spTree>
    <p:extLst>
      <p:ext uri="{BB962C8B-B14F-4D97-AF65-F5344CB8AC3E}">
        <p14:creationId xmlns:p14="http://schemas.microsoft.com/office/powerpoint/2010/main" val="1720909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D298517-0172-447E-93A1-43A791584F40}" type="datetimeFigureOut">
              <a:rPr kumimoji="1" lang="ja-JP" altLang="en-US" smtClean="0"/>
              <a:t>2026/5/19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0EE541D-33A6-4F21-A5D7-FBCC1C1E7922}" type="slidenum">
              <a:rPr kumimoji="1" lang="ja-JP" altLang="en-US" smtClean="0"/>
              <a:t>‹#›</a:t>
            </a:fld>
            <a:endParaRPr kumimoji="1" lang="ja-JP" altLang="en-US"/>
          </a:p>
        </p:txBody>
      </p:sp>
    </p:spTree>
    <p:extLst>
      <p:ext uri="{BB962C8B-B14F-4D97-AF65-F5344CB8AC3E}">
        <p14:creationId xmlns:p14="http://schemas.microsoft.com/office/powerpoint/2010/main" val="1677458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D298517-0172-447E-93A1-43A791584F40}" type="datetimeFigureOut">
              <a:rPr kumimoji="1" lang="ja-JP" altLang="en-US" smtClean="0"/>
              <a:t>2026/5/19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0EE541D-33A6-4F21-A5D7-FBCC1C1E7922}" type="slidenum">
              <a:rPr kumimoji="1" lang="ja-JP" altLang="en-US" smtClean="0"/>
              <a:t>‹#›</a:t>
            </a:fld>
            <a:endParaRPr kumimoji="1" lang="ja-JP" altLang="en-US"/>
          </a:p>
        </p:txBody>
      </p:sp>
    </p:spTree>
    <p:extLst>
      <p:ext uri="{BB962C8B-B14F-4D97-AF65-F5344CB8AC3E}">
        <p14:creationId xmlns:p14="http://schemas.microsoft.com/office/powerpoint/2010/main" val="3688102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D298517-0172-447E-93A1-43A791584F40}" type="datetimeFigureOut">
              <a:rPr kumimoji="1" lang="ja-JP" altLang="en-US" smtClean="0"/>
              <a:t>2026/5/19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0EE541D-33A6-4F21-A5D7-FBCC1C1E7922}" type="slidenum">
              <a:rPr kumimoji="1" lang="ja-JP" altLang="en-US" smtClean="0"/>
              <a:t>‹#›</a:t>
            </a:fld>
            <a:endParaRPr kumimoji="1" lang="ja-JP" altLang="en-US"/>
          </a:p>
        </p:txBody>
      </p:sp>
    </p:spTree>
    <p:extLst>
      <p:ext uri="{BB962C8B-B14F-4D97-AF65-F5344CB8AC3E}">
        <p14:creationId xmlns:p14="http://schemas.microsoft.com/office/powerpoint/2010/main" val="939474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298517-0172-447E-93A1-43A791584F40}" type="datetimeFigureOut">
              <a:rPr kumimoji="1" lang="ja-JP" altLang="en-US" smtClean="0"/>
              <a:t>2026/5/19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0EE541D-33A6-4F21-A5D7-FBCC1C1E7922}" type="slidenum">
              <a:rPr kumimoji="1" lang="ja-JP" altLang="en-US" smtClean="0"/>
              <a:t>‹#›</a:t>
            </a:fld>
            <a:endParaRPr kumimoji="1" lang="ja-JP" altLang="en-US"/>
          </a:p>
        </p:txBody>
      </p:sp>
    </p:spTree>
    <p:extLst>
      <p:ext uri="{BB962C8B-B14F-4D97-AF65-F5344CB8AC3E}">
        <p14:creationId xmlns:p14="http://schemas.microsoft.com/office/powerpoint/2010/main" val="2180268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D298517-0172-447E-93A1-43A791584F40}" type="datetimeFigureOut">
              <a:rPr kumimoji="1" lang="ja-JP" altLang="en-US" smtClean="0"/>
              <a:t>2026/5/19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0EE541D-33A6-4F21-A5D7-FBCC1C1E7922}" type="slidenum">
              <a:rPr kumimoji="1" lang="ja-JP" altLang="en-US" smtClean="0"/>
              <a:t>‹#›</a:t>
            </a:fld>
            <a:endParaRPr kumimoji="1" lang="ja-JP" altLang="en-US"/>
          </a:p>
        </p:txBody>
      </p:sp>
    </p:spTree>
    <p:extLst>
      <p:ext uri="{BB962C8B-B14F-4D97-AF65-F5344CB8AC3E}">
        <p14:creationId xmlns:p14="http://schemas.microsoft.com/office/powerpoint/2010/main" val="3880170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D298517-0172-447E-93A1-43A791584F40}" type="datetimeFigureOut">
              <a:rPr kumimoji="1" lang="ja-JP" altLang="en-US" smtClean="0"/>
              <a:t>2026/5/19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0EE541D-33A6-4F21-A5D7-FBCC1C1E7922}" type="slidenum">
              <a:rPr kumimoji="1" lang="ja-JP" altLang="en-US" smtClean="0"/>
              <a:t>‹#›</a:t>
            </a:fld>
            <a:endParaRPr kumimoji="1" lang="ja-JP" altLang="en-US"/>
          </a:p>
        </p:txBody>
      </p:sp>
    </p:spTree>
    <p:extLst>
      <p:ext uri="{BB962C8B-B14F-4D97-AF65-F5344CB8AC3E}">
        <p14:creationId xmlns:p14="http://schemas.microsoft.com/office/powerpoint/2010/main" val="1178048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D298517-0172-447E-93A1-43A791584F40}" type="datetimeFigureOut">
              <a:rPr kumimoji="1" lang="ja-JP" altLang="en-US" smtClean="0"/>
              <a:t>2026/5/19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0EE541D-33A6-4F21-A5D7-FBCC1C1E7922}" type="slidenum">
              <a:rPr kumimoji="1" lang="ja-JP" altLang="en-US" smtClean="0"/>
              <a:t>‹#›</a:t>
            </a:fld>
            <a:endParaRPr kumimoji="1" lang="ja-JP" altLang="en-US"/>
          </a:p>
        </p:txBody>
      </p:sp>
    </p:spTree>
    <p:extLst>
      <p:ext uri="{BB962C8B-B14F-4D97-AF65-F5344CB8AC3E}">
        <p14:creationId xmlns:p14="http://schemas.microsoft.com/office/powerpoint/2010/main" val="1529357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D298517-0172-447E-93A1-43A791584F40}" type="datetimeFigureOut">
              <a:rPr kumimoji="1" lang="ja-JP" altLang="en-US" smtClean="0"/>
              <a:t>2026/5/19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0EE541D-33A6-4F21-A5D7-FBCC1C1E7922}" type="slidenum">
              <a:rPr kumimoji="1" lang="ja-JP" altLang="en-US" smtClean="0"/>
              <a:t>‹#›</a:t>
            </a:fld>
            <a:endParaRPr kumimoji="1" lang="ja-JP" altLang="en-US"/>
          </a:p>
        </p:txBody>
      </p:sp>
    </p:spTree>
    <p:extLst>
      <p:ext uri="{BB962C8B-B14F-4D97-AF65-F5344CB8AC3E}">
        <p14:creationId xmlns:p14="http://schemas.microsoft.com/office/powerpoint/2010/main" val="4291196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1">
                <a:lumMod val="30000"/>
                <a:lumOff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D298517-0172-447E-93A1-43A791584F40}" type="datetimeFigureOut">
              <a:rPr kumimoji="1" lang="ja-JP" altLang="en-US" smtClean="0"/>
              <a:t>2026/5/19</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0EE541D-33A6-4F21-A5D7-FBCC1C1E7922}" type="slidenum">
              <a:rPr kumimoji="1" lang="ja-JP" altLang="en-US" smtClean="0"/>
              <a:t>‹#›</a:t>
            </a:fld>
            <a:endParaRPr kumimoji="1" lang="ja-JP" altLang="en-US"/>
          </a:p>
        </p:txBody>
      </p:sp>
    </p:spTree>
    <p:extLst>
      <p:ext uri="{BB962C8B-B14F-4D97-AF65-F5344CB8AC3E}">
        <p14:creationId xmlns:p14="http://schemas.microsoft.com/office/powerpoint/2010/main" val="31411830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gi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gif"/><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6685722" y="-13253"/>
            <a:ext cx="172278" cy="9936000"/>
          </a:xfrm>
          <a:prstGeom prst="rect">
            <a:avLst/>
          </a:prstGeom>
          <a:solidFill>
            <a:srgbClr val="469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p:cNvSpPr/>
          <p:nvPr/>
        </p:nvSpPr>
        <p:spPr>
          <a:xfrm>
            <a:off x="373535" y="5311413"/>
            <a:ext cx="6156000" cy="720000"/>
          </a:xfrm>
          <a:prstGeom prst="roundRect">
            <a:avLst>
              <a:gd name="adj" fmla="val 8025"/>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p:cNvPicPr>
            <a:picLocks noChangeAspect="1"/>
          </p:cNvPicPr>
          <p:nvPr/>
        </p:nvPicPr>
        <p:blipFill rotWithShape="1">
          <a:blip r:embed="rId2"/>
          <a:srcRect l="10835" t="3461" r="11154" b="4171"/>
          <a:stretch/>
        </p:blipFill>
        <p:spPr>
          <a:xfrm>
            <a:off x="4802587" y="3391990"/>
            <a:ext cx="1800000" cy="1800000"/>
          </a:xfrm>
          <a:prstGeom prst="ellipse">
            <a:avLst/>
          </a:prstGeom>
        </p:spPr>
      </p:pic>
      <p:sp>
        <p:nvSpPr>
          <p:cNvPr id="42" name="角丸四角形 41"/>
          <p:cNvSpPr/>
          <p:nvPr/>
        </p:nvSpPr>
        <p:spPr>
          <a:xfrm>
            <a:off x="373535" y="7772289"/>
            <a:ext cx="6156000" cy="1912490"/>
          </a:xfrm>
          <a:prstGeom prst="roundRect">
            <a:avLst>
              <a:gd name="adj" fmla="val 4767"/>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117" y="-16748"/>
            <a:ext cx="172278" cy="9936000"/>
          </a:xfrm>
          <a:prstGeom prst="rect">
            <a:avLst/>
          </a:prstGeom>
          <a:solidFill>
            <a:srgbClr val="469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575004" y="396081"/>
            <a:ext cx="5707993" cy="646331"/>
          </a:xfrm>
          <a:prstGeom prst="rect">
            <a:avLst/>
          </a:prstGeom>
          <a:noFill/>
        </p:spPr>
        <p:txBody>
          <a:bodyPr wrap="square" rtlCol="0">
            <a:spAutoFit/>
          </a:bodyPr>
          <a:lstStyle/>
          <a:p>
            <a:pPr algn="ctr"/>
            <a:r>
              <a:rPr kumimoji="1" lang="ja-JP" altLang="en-US" sz="3600" b="1" dirty="0">
                <a:solidFill>
                  <a:srgbClr val="4694B2"/>
                </a:solidFill>
                <a:latin typeface="HG丸ｺﾞｼｯｸM-PRO" panose="020F0600000000000000" pitchFamily="50" charset="-128"/>
                <a:ea typeface="HG丸ｺﾞｼｯｸM-PRO" panose="020F0600000000000000" pitchFamily="50" charset="-128"/>
              </a:rPr>
              <a:t>熱中症</a:t>
            </a:r>
            <a:r>
              <a:rPr kumimoji="1" lang="ja-JP" altLang="en-US" sz="2800" b="1" dirty="0">
                <a:solidFill>
                  <a:srgbClr val="4694B2"/>
                </a:solidFill>
                <a:latin typeface="HG丸ｺﾞｼｯｸM-PRO" panose="020F0600000000000000" pitchFamily="50" charset="-128"/>
                <a:ea typeface="HG丸ｺﾞｼｯｸM-PRO" panose="020F0600000000000000" pitchFamily="50" charset="-128"/>
              </a:rPr>
              <a:t>リスク管理サービス</a:t>
            </a:r>
            <a:endParaRPr kumimoji="1" lang="ja-JP" altLang="en-US" sz="3200" b="1" dirty="0">
              <a:solidFill>
                <a:srgbClr val="4694B2"/>
              </a:solidFill>
              <a:latin typeface="HG丸ｺﾞｼｯｸM-PRO" panose="020F0600000000000000" pitchFamily="50" charset="-128"/>
              <a:ea typeface="HG丸ｺﾞｼｯｸM-PRO" panose="020F0600000000000000" pitchFamily="50" charset="-128"/>
            </a:endParaRPr>
          </a:p>
        </p:txBody>
      </p:sp>
      <p:sp>
        <p:nvSpPr>
          <p:cNvPr id="26" name="角丸四角形 25"/>
          <p:cNvSpPr/>
          <p:nvPr/>
        </p:nvSpPr>
        <p:spPr>
          <a:xfrm>
            <a:off x="373535" y="6131705"/>
            <a:ext cx="6156000" cy="720000"/>
          </a:xfrm>
          <a:prstGeom prst="roundRect">
            <a:avLst>
              <a:gd name="adj" fmla="val 8025"/>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角丸四角形 26"/>
          <p:cNvSpPr/>
          <p:nvPr/>
        </p:nvSpPr>
        <p:spPr>
          <a:xfrm>
            <a:off x="373535" y="6951997"/>
            <a:ext cx="6156000" cy="720000"/>
          </a:xfrm>
          <a:prstGeom prst="roundRect">
            <a:avLst>
              <a:gd name="adj" fmla="val 8025"/>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a:off x="542958" y="5505701"/>
            <a:ext cx="1764000" cy="331425"/>
          </a:xfrm>
          <a:prstGeom prst="roundRect">
            <a:avLst>
              <a:gd name="adj" fmla="val 50000"/>
            </a:avLst>
          </a:prstGeom>
          <a:solidFill>
            <a:srgbClr val="469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HG丸ｺﾞｼｯｸM-PRO" panose="020F0600000000000000" pitchFamily="50" charset="-128"/>
                <a:ea typeface="HG丸ｺﾞｼｯｸM-PRO" panose="020F0600000000000000" pitchFamily="50" charset="-128"/>
              </a:rPr>
              <a:t>脈拍を究める</a:t>
            </a:r>
          </a:p>
        </p:txBody>
      </p:sp>
      <p:sp>
        <p:nvSpPr>
          <p:cNvPr id="23" name="角丸四角形 22"/>
          <p:cNvSpPr/>
          <p:nvPr/>
        </p:nvSpPr>
        <p:spPr>
          <a:xfrm>
            <a:off x="542958" y="6313636"/>
            <a:ext cx="1764000" cy="356139"/>
          </a:xfrm>
          <a:prstGeom prst="roundRect">
            <a:avLst>
              <a:gd name="adj" fmla="val 50000"/>
            </a:avLst>
          </a:prstGeom>
          <a:solidFill>
            <a:srgbClr val="469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HG丸ｺﾞｼｯｸM-PRO" panose="020F0600000000000000" pitchFamily="50" charset="-128"/>
                <a:ea typeface="HG丸ｺﾞｼｯｸM-PRO" panose="020F0600000000000000" pitchFamily="50" charset="-128"/>
              </a:rPr>
              <a:t>ラインケアで守る</a:t>
            </a:r>
          </a:p>
        </p:txBody>
      </p:sp>
      <p:sp>
        <p:nvSpPr>
          <p:cNvPr id="30" name="テキスト ボックス 29"/>
          <p:cNvSpPr txBox="1"/>
          <p:nvPr/>
        </p:nvSpPr>
        <p:spPr>
          <a:xfrm>
            <a:off x="2379666" y="5293298"/>
            <a:ext cx="4164156" cy="754053"/>
          </a:xfrm>
          <a:prstGeom prst="rect">
            <a:avLst/>
          </a:prstGeom>
          <a:noFill/>
        </p:spPr>
        <p:txBody>
          <a:bodyPr wrap="square" rtlCol="0">
            <a:spAutoFit/>
          </a:bodyPr>
          <a:lstStyle/>
          <a:p>
            <a:r>
              <a:rPr kumimoji="1" lang="en-US" altLang="ja-JP" sz="1600" b="1" dirty="0">
                <a:solidFill>
                  <a:srgbClr val="4694B2"/>
                </a:solidFill>
                <a:latin typeface="HG丸ｺﾞｼｯｸM-PRO" panose="020F0600000000000000" pitchFamily="50" charset="-128"/>
                <a:ea typeface="HG丸ｺﾞｼｯｸM-PRO" panose="020F0600000000000000" pitchFamily="50" charset="-128"/>
              </a:rPr>
              <a:t>4</a:t>
            </a:r>
            <a:r>
              <a:rPr kumimoji="1" lang="ja-JP" altLang="en-US" sz="1600" b="1" dirty="0">
                <a:solidFill>
                  <a:srgbClr val="4694B2"/>
                </a:solidFill>
                <a:latin typeface="HG丸ｺﾞｼｯｸM-PRO" panose="020F0600000000000000" pitchFamily="50" charset="-128"/>
                <a:ea typeface="HG丸ｺﾞｼｯｸM-PRO" panose="020F0600000000000000" pitchFamily="50" charset="-128"/>
              </a:rPr>
              <a:t>秒に</a:t>
            </a:r>
            <a:r>
              <a:rPr kumimoji="1" lang="en-US" altLang="ja-JP" sz="1600" b="1" dirty="0">
                <a:solidFill>
                  <a:srgbClr val="4694B2"/>
                </a:solidFill>
                <a:latin typeface="HG丸ｺﾞｼｯｸM-PRO" panose="020F0600000000000000" pitchFamily="50" charset="-128"/>
                <a:ea typeface="HG丸ｺﾞｼｯｸM-PRO" panose="020F0600000000000000" pitchFamily="50" charset="-128"/>
              </a:rPr>
              <a:t>1</a:t>
            </a:r>
            <a:r>
              <a:rPr kumimoji="1" lang="ja-JP" altLang="en-US" sz="1600" b="1" dirty="0">
                <a:solidFill>
                  <a:srgbClr val="4694B2"/>
                </a:solidFill>
                <a:latin typeface="HG丸ｺﾞｼｯｸM-PRO" panose="020F0600000000000000" pitchFamily="50" charset="-128"/>
                <a:ea typeface="HG丸ｺﾞｼｯｸM-PRO" panose="020F0600000000000000" pitchFamily="50" charset="-128"/>
              </a:rPr>
              <a:t>回の高頻度測定</a:t>
            </a:r>
            <a:endParaRPr kumimoji="1" lang="en-US" altLang="ja-JP" sz="1600" b="1" dirty="0">
              <a:solidFill>
                <a:srgbClr val="4694B2"/>
              </a:solidFill>
              <a:latin typeface="HG丸ｺﾞｼｯｸM-PRO" panose="020F0600000000000000" pitchFamily="50" charset="-128"/>
              <a:ea typeface="HG丸ｺﾞｼｯｸM-PRO" panose="020F0600000000000000" pitchFamily="50" charset="-128"/>
            </a:endParaRPr>
          </a:p>
          <a:p>
            <a:r>
              <a:rPr kumimoji="1" lang="ja-JP" altLang="en-US" sz="1100" b="1" dirty="0">
                <a:solidFill>
                  <a:srgbClr val="4694B2"/>
                </a:solidFill>
                <a:latin typeface="HG丸ｺﾞｼｯｸM-PRO" panose="020F0600000000000000" pitchFamily="50" charset="-128"/>
                <a:ea typeface="HG丸ｺﾞｼｯｸM-PRO" panose="020F0600000000000000" pitchFamily="50" charset="-128"/>
              </a:rPr>
              <a:t>（スマートフォン接続プラン、モバイルルーター接続プラン）</a:t>
            </a:r>
            <a:endParaRPr kumimoji="1" lang="en-US" altLang="ja-JP" sz="1100" b="1" dirty="0">
              <a:solidFill>
                <a:srgbClr val="4694B2"/>
              </a:solidFill>
              <a:latin typeface="HG丸ｺﾞｼｯｸM-PRO" panose="020F0600000000000000" pitchFamily="50" charset="-128"/>
              <a:ea typeface="HG丸ｺﾞｼｯｸM-PRO" panose="020F0600000000000000" pitchFamily="50" charset="-128"/>
            </a:endParaRPr>
          </a:p>
          <a:p>
            <a:r>
              <a:rPr kumimoji="1" lang="ja-JP" altLang="en-US" sz="1600" b="1" dirty="0">
                <a:solidFill>
                  <a:srgbClr val="4694B2"/>
                </a:solidFill>
                <a:latin typeface="HG丸ｺﾞｼｯｸM-PRO" panose="020F0600000000000000" pitchFamily="50" charset="-128"/>
                <a:ea typeface="HG丸ｺﾞｼｯｸM-PRO" panose="020F0600000000000000" pitchFamily="50" charset="-128"/>
              </a:rPr>
              <a:t>アラート基準値は自動設定</a:t>
            </a:r>
            <a:endParaRPr kumimoji="1" lang="en-US" altLang="ja-JP" sz="1600" b="1" dirty="0">
              <a:solidFill>
                <a:srgbClr val="4694B2"/>
              </a:solidFill>
              <a:latin typeface="HG丸ｺﾞｼｯｸM-PRO" panose="020F0600000000000000" pitchFamily="50" charset="-128"/>
              <a:ea typeface="HG丸ｺﾞｼｯｸM-PRO" panose="020F0600000000000000" pitchFamily="50" charset="-128"/>
            </a:endParaRPr>
          </a:p>
        </p:txBody>
      </p:sp>
      <p:sp>
        <p:nvSpPr>
          <p:cNvPr id="31" name="テキスト ボックス 30"/>
          <p:cNvSpPr txBox="1"/>
          <p:nvPr/>
        </p:nvSpPr>
        <p:spPr>
          <a:xfrm>
            <a:off x="2365378" y="6199318"/>
            <a:ext cx="3996000" cy="584775"/>
          </a:xfrm>
          <a:prstGeom prst="rect">
            <a:avLst/>
          </a:prstGeom>
          <a:noFill/>
        </p:spPr>
        <p:txBody>
          <a:bodyPr wrap="square" rtlCol="0">
            <a:spAutoFit/>
          </a:bodyPr>
          <a:lstStyle/>
          <a:p>
            <a:r>
              <a:rPr kumimoji="1" lang="ja-JP" altLang="en-US" sz="1600" b="1" dirty="0">
                <a:solidFill>
                  <a:srgbClr val="4694B2"/>
                </a:solidFill>
                <a:latin typeface="HG丸ｺﾞｼｯｸM-PRO" panose="020F0600000000000000" pitchFamily="50" charset="-128"/>
                <a:ea typeface="HG丸ｺﾞｼｯｸM-PRO" panose="020F0600000000000000" pitchFamily="50" charset="-128"/>
              </a:rPr>
              <a:t>管理者がワーカーの体調変化を一元管理</a:t>
            </a:r>
            <a:endParaRPr kumimoji="1" lang="en-US" altLang="ja-JP" sz="1600" b="1" dirty="0">
              <a:solidFill>
                <a:srgbClr val="4694B2"/>
              </a:solidFill>
              <a:latin typeface="HG丸ｺﾞｼｯｸM-PRO" panose="020F0600000000000000" pitchFamily="50" charset="-128"/>
              <a:ea typeface="HG丸ｺﾞｼｯｸM-PRO" panose="020F0600000000000000" pitchFamily="50" charset="-128"/>
            </a:endParaRPr>
          </a:p>
          <a:p>
            <a:r>
              <a:rPr kumimoji="1" lang="ja-JP" altLang="en-US" sz="1600" b="1" dirty="0">
                <a:solidFill>
                  <a:srgbClr val="4694B2"/>
                </a:solidFill>
                <a:latin typeface="HG丸ｺﾞｼｯｸM-PRO" panose="020F0600000000000000" pitchFamily="50" charset="-128"/>
                <a:ea typeface="HG丸ｺﾞｼｯｸM-PRO" panose="020F0600000000000000" pitchFamily="50" charset="-128"/>
              </a:rPr>
              <a:t>ワーカーの安全と効率性の両面を支援</a:t>
            </a:r>
            <a:endParaRPr kumimoji="1" lang="en-US" altLang="ja-JP" sz="1600" b="1" dirty="0">
              <a:solidFill>
                <a:srgbClr val="4694B2"/>
              </a:solidFill>
              <a:latin typeface="HG丸ｺﾞｼｯｸM-PRO" panose="020F0600000000000000" pitchFamily="50" charset="-128"/>
              <a:ea typeface="HG丸ｺﾞｼｯｸM-PRO" panose="020F0600000000000000" pitchFamily="50" charset="-128"/>
            </a:endParaRPr>
          </a:p>
        </p:txBody>
      </p:sp>
      <p:sp>
        <p:nvSpPr>
          <p:cNvPr id="32" name="テキスト ボックス 31"/>
          <p:cNvSpPr txBox="1"/>
          <p:nvPr/>
        </p:nvSpPr>
        <p:spPr>
          <a:xfrm>
            <a:off x="2365377" y="7019610"/>
            <a:ext cx="4164157" cy="584775"/>
          </a:xfrm>
          <a:prstGeom prst="rect">
            <a:avLst/>
          </a:prstGeom>
          <a:noFill/>
        </p:spPr>
        <p:txBody>
          <a:bodyPr wrap="square" rtlCol="0">
            <a:spAutoFit/>
          </a:bodyPr>
          <a:lstStyle/>
          <a:p>
            <a:r>
              <a:rPr kumimoji="1" lang="ja-JP" altLang="en-US" sz="1600" b="1" dirty="0">
                <a:solidFill>
                  <a:srgbClr val="4694B2"/>
                </a:solidFill>
                <a:latin typeface="HG丸ｺﾞｼｯｸM-PRO" panose="020F0600000000000000" pitchFamily="50" charset="-128"/>
                <a:ea typeface="HG丸ｺﾞｼｯｸM-PRO" panose="020F0600000000000000" pitchFamily="50" charset="-128"/>
              </a:rPr>
              <a:t>導入しやすい価格、冬の休止設定が可能</a:t>
            </a:r>
            <a:endParaRPr kumimoji="1" lang="en-US" altLang="ja-JP" sz="1600" b="1" dirty="0">
              <a:solidFill>
                <a:srgbClr val="4694B2"/>
              </a:solidFill>
              <a:latin typeface="HG丸ｺﾞｼｯｸM-PRO" panose="020F0600000000000000" pitchFamily="50" charset="-128"/>
              <a:ea typeface="HG丸ｺﾞｼｯｸM-PRO" panose="020F0600000000000000" pitchFamily="50" charset="-128"/>
            </a:endParaRPr>
          </a:p>
          <a:p>
            <a:r>
              <a:rPr kumimoji="1" lang="ja-JP" altLang="en-US" sz="1600" b="1" dirty="0">
                <a:solidFill>
                  <a:srgbClr val="4694B2"/>
                </a:solidFill>
                <a:latin typeface="HG丸ｺﾞｼｯｸM-PRO" panose="020F0600000000000000" pitchFamily="50" charset="-128"/>
                <a:ea typeface="HG丸ｺﾞｼｯｸM-PRO" panose="020F0600000000000000" pitchFamily="50" charset="-128"/>
              </a:rPr>
              <a:t>シンプルな使いやすさで簡単導入</a:t>
            </a:r>
            <a:endParaRPr kumimoji="1" lang="en-US" altLang="ja-JP" sz="1600" b="1" dirty="0">
              <a:solidFill>
                <a:srgbClr val="4694B2"/>
              </a:solidFill>
              <a:latin typeface="HG丸ｺﾞｼｯｸM-PRO" panose="020F0600000000000000" pitchFamily="50" charset="-128"/>
              <a:ea typeface="HG丸ｺﾞｼｯｸM-PRO" panose="020F0600000000000000" pitchFamily="50" charset="-128"/>
            </a:endParaRPr>
          </a:p>
        </p:txBody>
      </p:sp>
      <p:sp>
        <p:nvSpPr>
          <p:cNvPr id="28" name="角丸四角形 27"/>
          <p:cNvSpPr/>
          <p:nvPr/>
        </p:nvSpPr>
        <p:spPr>
          <a:xfrm>
            <a:off x="542958" y="7149997"/>
            <a:ext cx="1764000" cy="324000"/>
          </a:xfrm>
          <a:prstGeom prst="roundRect">
            <a:avLst>
              <a:gd name="adj" fmla="val 50000"/>
            </a:avLst>
          </a:prstGeom>
          <a:solidFill>
            <a:srgbClr val="469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HG丸ｺﾞｼｯｸM-PRO" panose="020F0600000000000000" pitchFamily="50" charset="-128"/>
                <a:ea typeface="HG丸ｺﾞｼｯｸM-PRO" panose="020F0600000000000000" pitchFamily="50" charset="-128"/>
              </a:rPr>
              <a:t>導入しやすい価格</a:t>
            </a:r>
          </a:p>
        </p:txBody>
      </p:sp>
      <p:pic>
        <p:nvPicPr>
          <p:cNvPr id="40" name="object 7"/>
          <p:cNvPicPr>
            <a:picLocks noChangeAspect="1"/>
          </p:cNvPicPr>
          <p:nvPr/>
        </p:nvPicPr>
        <p:blipFill>
          <a:blip r:embed="rId3" cstate="print"/>
          <a:stretch>
            <a:fillRect/>
          </a:stretch>
        </p:blipFill>
        <p:spPr>
          <a:xfrm>
            <a:off x="398976" y="1095150"/>
            <a:ext cx="6060048" cy="828000"/>
          </a:xfrm>
          <a:prstGeom prst="rect">
            <a:avLst/>
          </a:prstGeom>
        </p:spPr>
      </p:pic>
      <p:sp>
        <p:nvSpPr>
          <p:cNvPr id="43" name="角丸四角形 42"/>
          <p:cNvSpPr/>
          <p:nvPr/>
        </p:nvSpPr>
        <p:spPr>
          <a:xfrm>
            <a:off x="542958" y="7850959"/>
            <a:ext cx="1764000" cy="324000"/>
          </a:xfrm>
          <a:prstGeom prst="roundRect">
            <a:avLst>
              <a:gd name="adj" fmla="val 50000"/>
            </a:avLst>
          </a:prstGeom>
          <a:solidFill>
            <a:srgbClr val="469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HG丸ｺﾞｼｯｸM-PRO" panose="020F0600000000000000" pitchFamily="50" charset="-128"/>
                <a:ea typeface="HG丸ｺﾞｼｯｸM-PRO" panose="020F0600000000000000" pitchFamily="50" charset="-128"/>
              </a:rPr>
              <a:t>お客様の声</a:t>
            </a:r>
          </a:p>
        </p:txBody>
      </p:sp>
      <p:grpSp>
        <p:nvGrpSpPr>
          <p:cNvPr id="5" name="グループ化 4"/>
          <p:cNvGrpSpPr/>
          <p:nvPr/>
        </p:nvGrpSpPr>
        <p:grpSpPr>
          <a:xfrm>
            <a:off x="112372" y="2378963"/>
            <a:ext cx="2340000" cy="2340000"/>
            <a:chOff x="-74782" y="1947904"/>
            <a:chExt cx="2340000" cy="2340000"/>
          </a:xfrm>
        </p:grpSpPr>
        <p:sp>
          <p:nvSpPr>
            <p:cNvPr id="2" name="楕円 1"/>
            <p:cNvSpPr/>
            <p:nvPr/>
          </p:nvSpPr>
          <p:spPr>
            <a:xfrm>
              <a:off x="-74782" y="1947904"/>
              <a:ext cx="2340000" cy="2340000"/>
            </a:xfrm>
            <a:prstGeom prst="ellipse">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0" y="2287179"/>
              <a:ext cx="2219296" cy="738664"/>
            </a:xfrm>
            <a:prstGeom prst="rect">
              <a:avLst/>
            </a:prstGeom>
            <a:noFill/>
          </p:spPr>
          <p:txBody>
            <a:bodyPr wrap="square" rtlCol="0">
              <a:spAutoFit/>
            </a:bodyPr>
            <a:lstStyle/>
            <a:p>
              <a:pPr algn="ctr"/>
              <a:r>
                <a:rPr kumimoji="1" lang="ja-JP" altLang="en-US" sz="1400" b="1" dirty="0">
                  <a:solidFill>
                    <a:schemeClr val="bg1"/>
                  </a:solidFill>
                  <a:latin typeface="Meiryo UI" panose="020B0604030504040204" pitchFamily="50" charset="-128"/>
                  <a:ea typeface="Meiryo UI" panose="020B0604030504040204" pitchFamily="50" charset="-128"/>
                </a:rPr>
                <a:t>みまもりふくろう導入で</a:t>
              </a:r>
              <a:endParaRPr kumimoji="1" lang="en-US" altLang="ja-JP" sz="1400" b="1" dirty="0">
                <a:solidFill>
                  <a:schemeClr val="bg1"/>
                </a:solidFill>
                <a:latin typeface="Meiryo UI" panose="020B0604030504040204" pitchFamily="50" charset="-128"/>
                <a:ea typeface="Meiryo UI" panose="020B0604030504040204" pitchFamily="50" charset="-128"/>
              </a:endParaRPr>
            </a:p>
            <a:p>
              <a:pPr algn="ctr"/>
              <a:r>
                <a:rPr kumimoji="1" lang="ja-JP" altLang="en-US" sz="1400" b="1" dirty="0">
                  <a:solidFill>
                    <a:schemeClr val="bg1"/>
                  </a:solidFill>
                  <a:latin typeface="Meiryo UI" panose="020B0604030504040204" pitchFamily="50" charset="-128"/>
                  <a:ea typeface="Meiryo UI" panose="020B0604030504040204" pitchFamily="50" charset="-128"/>
                </a:rPr>
                <a:t>職場の安全意識が高まった</a:t>
              </a:r>
              <a:r>
                <a:rPr kumimoji="1" lang="ja-JP" altLang="en-US" sz="1400" dirty="0">
                  <a:solidFill>
                    <a:schemeClr val="bg1"/>
                  </a:solidFill>
                  <a:latin typeface="Meiryo UI" panose="020B0604030504040204" pitchFamily="50" charset="-128"/>
                  <a:ea typeface="Meiryo UI" panose="020B0604030504040204" pitchFamily="50" charset="-128"/>
                </a:rPr>
                <a:t>という声</a:t>
              </a:r>
              <a:endParaRPr kumimoji="1" lang="en-US" altLang="ja-JP" sz="1400" dirty="0">
                <a:solidFill>
                  <a:schemeClr val="bg1"/>
                </a:solidFill>
                <a:latin typeface="Meiryo UI" panose="020B0604030504040204" pitchFamily="50" charset="-128"/>
                <a:ea typeface="Meiryo UI" panose="020B0604030504040204" pitchFamily="50" charset="-128"/>
              </a:endParaRPr>
            </a:p>
          </p:txBody>
        </p:sp>
        <p:sp>
          <p:nvSpPr>
            <p:cNvPr id="19" name="テキスト ボックス 18"/>
            <p:cNvSpPr txBox="1"/>
            <p:nvPr/>
          </p:nvSpPr>
          <p:spPr>
            <a:xfrm>
              <a:off x="503220" y="3875722"/>
              <a:ext cx="1272519" cy="230832"/>
            </a:xfrm>
            <a:prstGeom prst="rect">
              <a:avLst/>
            </a:prstGeom>
            <a:noFill/>
          </p:spPr>
          <p:txBody>
            <a:bodyPr wrap="square" rtlCol="0">
              <a:spAutoFit/>
            </a:bodyPr>
            <a:lstStyle/>
            <a:p>
              <a:pPr algn="r"/>
              <a:r>
                <a:rPr kumimoji="1" lang="en-US" altLang="ja-JP" sz="900" dirty="0">
                  <a:solidFill>
                    <a:schemeClr val="bg1"/>
                  </a:solidFill>
                  <a:latin typeface="Meiryo UI" panose="020B0604030504040204" pitchFamily="50" charset="-128"/>
                  <a:ea typeface="Meiryo UI" panose="020B0604030504040204" pitchFamily="50" charset="-128"/>
                </a:rPr>
                <a:t>※</a:t>
              </a:r>
              <a:r>
                <a:rPr kumimoji="1" lang="ja-JP" altLang="en-US" sz="900" dirty="0">
                  <a:solidFill>
                    <a:schemeClr val="bg1"/>
                  </a:solidFill>
                  <a:latin typeface="Meiryo UI" panose="020B0604030504040204" pitchFamily="50" charset="-128"/>
                  <a:ea typeface="Meiryo UI" panose="020B0604030504040204" pitchFamily="50" charset="-128"/>
                </a:rPr>
                <a:t>当社調べ</a:t>
              </a:r>
              <a:endParaRPr kumimoji="1" lang="en-US" altLang="ja-JP" sz="900" dirty="0">
                <a:solidFill>
                  <a:schemeClr val="bg1"/>
                </a:solidFill>
                <a:latin typeface="Meiryo UI" panose="020B0604030504040204" pitchFamily="50" charset="-128"/>
                <a:ea typeface="Meiryo UI" panose="020B0604030504040204" pitchFamily="50" charset="-128"/>
              </a:endParaRPr>
            </a:p>
          </p:txBody>
        </p:sp>
        <p:sp>
          <p:nvSpPr>
            <p:cNvPr id="46" name="テキスト ボックス 45"/>
            <p:cNvSpPr txBox="1"/>
            <p:nvPr/>
          </p:nvSpPr>
          <p:spPr>
            <a:xfrm>
              <a:off x="-13426" y="2768321"/>
              <a:ext cx="883442" cy="1261884"/>
            </a:xfrm>
            <a:prstGeom prst="rect">
              <a:avLst/>
            </a:prstGeom>
            <a:noFill/>
          </p:spPr>
          <p:txBody>
            <a:bodyPr wrap="square" rtlCol="0">
              <a:spAutoFit/>
            </a:bodyPr>
            <a:lstStyle/>
            <a:p>
              <a:pPr algn="ctr"/>
              <a:r>
                <a:rPr kumimoji="1" lang="en-US" altLang="ja-JP" sz="7600" b="1" dirty="0">
                  <a:solidFill>
                    <a:schemeClr val="bg1"/>
                  </a:solidFill>
                  <a:latin typeface="Meiryo UI" panose="020B0604030504040204" pitchFamily="50" charset="-128"/>
                  <a:ea typeface="Meiryo UI" panose="020B0604030504040204" pitchFamily="50" charset="-128"/>
                </a:rPr>
                <a:t>8</a:t>
              </a:r>
            </a:p>
          </p:txBody>
        </p:sp>
        <p:sp>
          <p:nvSpPr>
            <p:cNvPr id="47" name="テキスト ボックス 46"/>
            <p:cNvSpPr txBox="1"/>
            <p:nvPr/>
          </p:nvSpPr>
          <p:spPr>
            <a:xfrm>
              <a:off x="604974" y="2768321"/>
              <a:ext cx="842963" cy="1261884"/>
            </a:xfrm>
            <a:prstGeom prst="rect">
              <a:avLst/>
            </a:prstGeom>
            <a:noFill/>
          </p:spPr>
          <p:txBody>
            <a:bodyPr wrap="square" rtlCol="0">
              <a:spAutoFit/>
            </a:bodyPr>
            <a:lstStyle/>
            <a:p>
              <a:pPr algn="ctr"/>
              <a:r>
                <a:rPr kumimoji="1" lang="en-US" altLang="ja-JP" sz="7600" b="1" dirty="0">
                  <a:solidFill>
                    <a:schemeClr val="bg1"/>
                  </a:solidFill>
                  <a:latin typeface="Meiryo UI" panose="020B0604030504040204" pitchFamily="50" charset="-128"/>
                  <a:ea typeface="Meiryo UI" panose="020B0604030504040204" pitchFamily="50" charset="-128"/>
                </a:rPr>
                <a:t>8</a:t>
              </a:r>
            </a:p>
          </p:txBody>
        </p:sp>
        <p:sp>
          <p:nvSpPr>
            <p:cNvPr id="48" name="テキスト ボックス 47"/>
            <p:cNvSpPr txBox="1"/>
            <p:nvPr/>
          </p:nvSpPr>
          <p:spPr>
            <a:xfrm>
              <a:off x="1659022" y="3486757"/>
              <a:ext cx="463983" cy="400110"/>
            </a:xfrm>
            <a:prstGeom prst="rect">
              <a:avLst/>
            </a:prstGeom>
            <a:noFill/>
          </p:spPr>
          <p:txBody>
            <a:bodyPr wrap="square" rtlCol="0">
              <a:spAutoFit/>
            </a:bodyPr>
            <a:lstStyle/>
            <a:p>
              <a:r>
                <a:rPr kumimoji="1" lang="en-US" altLang="ja-JP" sz="2000" b="1" dirty="0">
                  <a:solidFill>
                    <a:schemeClr val="bg1"/>
                  </a:solidFill>
                  <a:latin typeface="Meiryo UI" panose="020B0604030504040204" pitchFamily="50" charset="-128"/>
                  <a:ea typeface="Meiryo UI" panose="020B0604030504040204" pitchFamily="50" charset="-128"/>
                </a:rPr>
                <a:t>%</a:t>
              </a:r>
            </a:p>
          </p:txBody>
        </p:sp>
        <p:sp>
          <p:nvSpPr>
            <p:cNvPr id="49" name="テキスト ボックス 48"/>
            <p:cNvSpPr txBox="1"/>
            <p:nvPr/>
          </p:nvSpPr>
          <p:spPr>
            <a:xfrm>
              <a:off x="1312400" y="3273329"/>
              <a:ext cx="512345" cy="646331"/>
            </a:xfrm>
            <a:prstGeom prst="rect">
              <a:avLst/>
            </a:prstGeom>
            <a:noFill/>
          </p:spPr>
          <p:txBody>
            <a:bodyPr wrap="square" rtlCol="0">
              <a:spAutoFit/>
            </a:bodyPr>
            <a:lstStyle/>
            <a:p>
              <a:pPr algn="ctr"/>
              <a:r>
                <a:rPr kumimoji="1" lang="en-US" altLang="ja-JP" sz="3600" b="1" dirty="0">
                  <a:solidFill>
                    <a:schemeClr val="bg1"/>
                  </a:solidFill>
                  <a:latin typeface="Meiryo UI" panose="020B0604030504040204" pitchFamily="50" charset="-128"/>
                  <a:ea typeface="Meiryo UI" panose="020B0604030504040204" pitchFamily="50" charset="-128"/>
                </a:rPr>
                <a:t>8</a:t>
              </a:r>
            </a:p>
          </p:txBody>
        </p:sp>
        <p:sp>
          <p:nvSpPr>
            <p:cNvPr id="50" name="テキスト ボックス 49"/>
            <p:cNvSpPr txBox="1"/>
            <p:nvPr/>
          </p:nvSpPr>
          <p:spPr>
            <a:xfrm>
              <a:off x="1148262" y="3270230"/>
              <a:ext cx="407541" cy="646331"/>
            </a:xfrm>
            <a:prstGeom prst="rect">
              <a:avLst/>
            </a:prstGeom>
            <a:noFill/>
          </p:spPr>
          <p:txBody>
            <a:bodyPr wrap="square" rtlCol="0">
              <a:spAutoFit/>
            </a:bodyPr>
            <a:lstStyle/>
            <a:p>
              <a:pPr algn="ctr"/>
              <a:r>
                <a:rPr kumimoji="1" lang="en-US" altLang="ja-JP" sz="3600" b="1" dirty="0">
                  <a:solidFill>
                    <a:schemeClr val="bg1"/>
                  </a:solidFill>
                  <a:latin typeface="Meiryo UI" panose="020B0604030504040204" pitchFamily="50" charset="-128"/>
                  <a:ea typeface="Meiryo UI" panose="020B0604030504040204" pitchFamily="50" charset="-128"/>
                </a:rPr>
                <a:t>.</a:t>
              </a:r>
            </a:p>
          </p:txBody>
        </p:sp>
      </p:grpSp>
      <p:pic>
        <p:nvPicPr>
          <p:cNvPr id="51" name="図 50"/>
          <p:cNvPicPr>
            <a:picLocks noChangeAspect="1"/>
          </p:cNvPicPr>
          <p:nvPr/>
        </p:nvPicPr>
        <p:blipFill rotWithShape="1">
          <a:blip r:embed="rId4"/>
          <a:srcRect l="19377" t="13428" r="16087" b="13020"/>
          <a:stretch/>
        </p:blipFill>
        <p:spPr>
          <a:xfrm>
            <a:off x="611221" y="8247953"/>
            <a:ext cx="504000" cy="504000"/>
          </a:xfrm>
          <a:prstGeom prst="ellipse">
            <a:avLst/>
          </a:prstGeom>
        </p:spPr>
      </p:pic>
      <p:sp>
        <p:nvSpPr>
          <p:cNvPr id="52" name="テキスト ボックス 51"/>
          <p:cNvSpPr txBox="1"/>
          <p:nvPr/>
        </p:nvSpPr>
        <p:spPr>
          <a:xfrm>
            <a:off x="1121076" y="8808885"/>
            <a:ext cx="4264946" cy="752514"/>
          </a:xfrm>
          <a:prstGeom prst="rect">
            <a:avLst/>
          </a:prstGeom>
          <a:noFill/>
        </p:spPr>
        <p:txBody>
          <a:bodyPr wrap="square" rtlCol="0">
            <a:spAutoFit/>
          </a:bodyPr>
          <a:lstStyle/>
          <a:p>
            <a:pPr>
              <a:lnSpc>
                <a:spcPct val="130000"/>
              </a:lnSpc>
            </a:pPr>
            <a:r>
              <a:rPr kumimoji="1" lang="ja-JP" altLang="en-US" sz="1100" b="1" dirty="0">
                <a:solidFill>
                  <a:srgbClr val="4694B2"/>
                </a:solidFill>
                <a:latin typeface="HG丸ｺﾞｼｯｸM-PRO" panose="020F0600000000000000" pitchFamily="50" charset="-128"/>
                <a:ea typeface="HG丸ｺﾞｼｯｸM-PRO" panose="020F0600000000000000" pitchFamily="50" charset="-128"/>
              </a:rPr>
              <a:t>労働安全衛生の徹底、災害ゼロを目指すことは、会社の使命のひとつです。みまもりふくろうは、ヘルメットや保護メガネ、手袋、安全帯と同等の、働くうえでの必須ツールです。</a:t>
            </a:r>
            <a:r>
              <a:rPr kumimoji="1" lang="en-US" altLang="ja-JP" sz="1100" b="1" dirty="0">
                <a:solidFill>
                  <a:srgbClr val="4694B2"/>
                </a:solidFill>
                <a:latin typeface="HG丸ｺﾞｼｯｸM-PRO" panose="020F0600000000000000" pitchFamily="50" charset="-128"/>
                <a:ea typeface="HG丸ｺﾞｼｯｸM-PRO" panose="020F0600000000000000" pitchFamily="50" charset="-128"/>
              </a:rPr>
              <a:t>[</a:t>
            </a:r>
            <a:r>
              <a:rPr kumimoji="1" lang="ja-JP" altLang="en-US" sz="1100" b="1" dirty="0">
                <a:solidFill>
                  <a:srgbClr val="4694B2"/>
                </a:solidFill>
                <a:latin typeface="HG丸ｺﾞｼｯｸM-PRO" panose="020F0600000000000000" pitchFamily="50" charset="-128"/>
                <a:ea typeface="HG丸ｺﾞｼｯｸM-PRO" panose="020F0600000000000000" pitchFamily="50" charset="-128"/>
              </a:rPr>
              <a:t>鉄鋼業</a:t>
            </a:r>
            <a:r>
              <a:rPr kumimoji="1" lang="en-US" altLang="ja-JP" sz="1100" b="1" dirty="0">
                <a:solidFill>
                  <a:srgbClr val="4694B2"/>
                </a:solidFill>
                <a:latin typeface="HG丸ｺﾞｼｯｸM-PRO" panose="020F0600000000000000" pitchFamily="50" charset="-128"/>
                <a:ea typeface="HG丸ｺﾞｼｯｸM-PRO" panose="020F0600000000000000" pitchFamily="50" charset="-128"/>
              </a:rPr>
              <a:t>]</a:t>
            </a:r>
          </a:p>
        </p:txBody>
      </p:sp>
      <p:sp>
        <p:nvSpPr>
          <p:cNvPr id="53" name="テキスト ボックス 52"/>
          <p:cNvSpPr txBox="1"/>
          <p:nvPr/>
        </p:nvSpPr>
        <p:spPr>
          <a:xfrm>
            <a:off x="1121076" y="8201987"/>
            <a:ext cx="5113302" cy="532453"/>
          </a:xfrm>
          <a:prstGeom prst="rect">
            <a:avLst/>
          </a:prstGeom>
          <a:noFill/>
        </p:spPr>
        <p:txBody>
          <a:bodyPr wrap="square" rtlCol="0">
            <a:spAutoFit/>
          </a:bodyPr>
          <a:lstStyle/>
          <a:p>
            <a:pPr>
              <a:lnSpc>
                <a:spcPct val="130000"/>
              </a:lnSpc>
            </a:pPr>
            <a:r>
              <a:rPr kumimoji="1" lang="ja-JP" altLang="en-US" sz="1100" b="1" dirty="0">
                <a:solidFill>
                  <a:srgbClr val="4694B2"/>
                </a:solidFill>
                <a:latin typeface="HG丸ｺﾞｼｯｸM-PRO" panose="020F0600000000000000" pitchFamily="50" charset="-128"/>
                <a:ea typeface="HG丸ｺﾞｼｯｸM-PRO" panose="020F0600000000000000" pitchFamily="50" charset="-128"/>
              </a:rPr>
              <a:t>熱中症は、自己判断だけでは防げません。会社で管理者が社員を見守ることで、</a:t>
            </a:r>
            <a:endParaRPr kumimoji="1" lang="en-US" altLang="ja-JP" sz="1100" b="1" dirty="0">
              <a:solidFill>
                <a:srgbClr val="4694B2"/>
              </a:solidFill>
              <a:latin typeface="HG丸ｺﾞｼｯｸM-PRO" panose="020F0600000000000000" pitchFamily="50" charset="-128"/>
              <a:ea typeface="HG丸ｺﾞｼｯｸM-PRO" panose="020F0600000000000000" pitchFamily="50" charset="-128"/>
            </a:endParaRPr>
          </a:p>
          <a:p>
            <a:pPr>
              <a:lnSpc>
                <a:spcPct val="130000"/>
              </a:lnSpc>
            </a:pPr>
            <a:r>
              <a:rPr kumimoji="1" lang="ja-JP" altLang="en-US" sz="1100" b="1" dirty="0">
                <a:solidFill>
                  <a:srgbClr val="4694B2"/>
                </a:solidFill>
                <a:latin typeface="HG丸ｺﾞｼｯｸM-PRO" panose="020F0600000000000000" pitchFamily="50" charset="-128"/>
                <a:ea typeface="HG丸ｺﾞｼｯｸM-PRO" panose="020F0600000000000000" pitchFamily="50" charset="-128"/>
              </a:rPr>
              <a:t>社員は体調変化に気をとられず、作業に集中できています。</a:t>
            </a:r>
            <a:r>
              <a:rPr kumimoji="1" lang="en-US" altLang="ja-JP" sz="1100" b="1" dirty="0">
                <a:solidFill>
                  <a:srgbClr val="4694B2"/>
                </a:solidFill>
                <a:latin typeface="HG丸ｺﾞｼｯｸM-PRO" panose="020F0600000000000000" pitchFamily="50" charset="-128"/>
                <a:ea typeface="HG丸ｺﾞｼｯｸM-PRO" panose="020F0600000000000000" pitchFamily="50" charset="-128"/>
              </a:rPr>
              <a:t>[</a:t>
            </a:r>
            <a:r>
              <a:rPr kumimoji="1" lang="ja-JP" altLang="en-US" sz="1100" b="1" dirty="0">
                <a:solidFill>
                  <a:srgbClr val="4694B2"/>
                </a:solidFill>
                <a:latin typeface="HG丸ｺﾞｼｯｸM-PRO" panose="020F0600000000000000" pitchFamily="50" charset="-128"/>
                <a:ea typeface="HG丸ｺﾞｼｯｸM-PRO" panose="020F0600000000000000" pitchFamily="50" charset="-128"/>
              </a:rPr>
              <a:t>収集運搬業</a:t>
            </a:r>
            <a:r>
              <a:rPr kumimoji="1" lang="en-US" altLang="ja-JP" sz="1100" b="1" dirty="0">
                <a:solidFill>
                  <a:srgbClr val="4694B2"/>
                </a:solidFill>
                <a:latin typeface="HG丸ｺﾞｼｯｸM-PRO" panose="020F0600000000000000" pitchFamily="50" charset="-128"/>
                <a:ea typeface="HG丸ｺﾞｼｯｸM-PRO" panose="020F0600000000000000" pitchFamily="50" charset="-128"/>
              </a:rPr>
              <a:t>]</a:t>
            </a:r>
          </a:p>
        </p:txBody>
      </p:sp>
      <p:pic>
        <p:nvPicPr>
          <p:cNvPr id="54" name="図 53"/>
          <p:cNvPicPr>
            <a:picLocks noChangeAspect="1"/>
          </p:cNvPicPr>
          <p:nvPr/>
        </p:nvPicPr>
        <p:blipFill>
          <a:blip r:embed="rId5"/>
          <a:stretch>
            <a:fillRect/>
          </a:stretch>
        </p:blipFill>
        <p:spPr>
          <a:xfrm>
            <a:off x="5518877" y="8778906"/>
            <a:ext cx="720000" cy="720000"/>
          </a:xfrm>
          <a:prstGeom prst="rect">
            <a:avLst/>
          </a:prstGeom>
        </p:spPr>
      </p:pic>
      <p:pic>
        <p:nvPicPr>
          <p:cNvPr id="55" name="図 54"/>
          <p:cNvPicPr>
            <a:picLocks noChangeAspect="1"/>
          </p:cNvPicPr>
          <p:nvPr/>
        </p:nvPicPr>
        <p:blipFill>
          <a:blip r:embed="rId6"/>
          <a:stretch>
            <a:fillRect/>
          </a:stretch>
        </p:blipFill>
        <p:spPr>
          <a:xfrm>
            <a:off x="611221" y="8925520"/>
            <a:ext cx="504000" cy="504000"/>
          </a:xfrm>
          <a:prstGeom prst="flowChartConnector">
            <a:avLst/>
          </a:prstGeom>
        </p:spPr>
      </p:pic>
      <p:sp>
        <p:nvSpPr>
          <p:cNvPr id="56" name="テキスト ボックス 55"/>
          <p:cNvSpPr txBox="1"/>
          <p:nvPr/>
        </p:nvSpPr>
        <p:spPr>
          <a:xfrm>
            <a:off x="5352294" y="9343550"/>
            <a:ext cx="1053166" cy="275525"/>
          </a:xfrm>
          <a:prstGeom prst="rect">
            <a:avLst/>
          </a:prstGeom>
          <a:noFill/>
        </p:spPr>
        <p:txBody>
          <a:bodyPr wrap="square" rtlCol="0">
            <a:spAutoFit/>
          </a:bodyPr>
          <a:lstStyle/>
          <a:p>
            <a:pPr algn="ctr">
              <a:lnSpc>
                <a:spcPct val="140000"/>
              </a:lnSpc>
            </a:pPr>
            <a:r>
              <a:rPr kumimoji="1" lang="ja-JP" altLang="en-US" sz="1000" dirty="0">
                <a:solidFill>
                  <a:srgbClr val="4694B2"/>
                </a:solidFill>
                <a:latin typeface="HG丸ｺﾞｼｯｸM-PRO" panose="020F0600000000000000" pitchFamily="50" charset="-128"/>
                <a:ea typeface="HG丸ｺﾞｼｯｸM-PRO" panose="020F0600000000000000" pitchFamily="50" charset="-128"/>
              </a:rPr>
              <a:t>お客様の声</a:t>
            </a:r>
            <a:endParaRPr kumimoji="1" lang="en-US" altLang="ja-JP" sz="1000" dirty="0">
              <a:solidFill>
                <a:srgbClr val="4694B2"/>
              </a:solidFill>
              <a:latin typeface="HG丸ｺﾞｼｯｸM-PRO" panose="020F0600000000000000" pitchFamily="50" charset="-128"/>
              <a:ea typeface="HG丸ｺﾞｼｯｸM-PRO" panose="020F0600000000000000" pitchFamily="50" charset="-128"/>
            </a:endParaRPr>
          </a:p>
        </p:txBody>
      </p:sp>
      <p:sp>
        <p:nvSpPr>
          <p:cNvPr id="57" name="テキスト ボックス 56"/>
          <p:cNvSpPr txBox="1"/>
          <p:nvPr/>
        </p:nvSpPr>
        <p:spPr>
          <a:xfrm>
            <a:off x="5342587" y="4168880"/>
            <a:ext cx="720000" cy="246221"/>
          </a:xfrm>
          <a:prstGeom prst="rect">
            <a:avLst/>
          </a:prstGeom>
          <a:solidFill>
            <a:srgbClr val="FFFFFF">
              <a:alpha val="80000"/>
            </a:srgbClr>
          </a:solidFill>
        </p:spPr>
        <p:txBody>
          <a:bodyPr wrap="square" rtlCol="0">
            <a:spAutoFit/>
          </a:bodyPr>
          <a:lstStyle/>
          <a:p>
            <a:pPr algn="ctr"/>
            <a:r>
              <a:rPr kumimoji="1" lang="ja-JP" altLang="en-US" sz="1000" b="1" dirty="0">
                <a:solidFill>
                  <a:srgbClr val="4694B2"/>
                </a:solidFill>
                <a:latin typeface="HG丸ｺﾞｼｯｸM-PRO" panose="020F0600000000000000" pitchFamily="50" charset="-128"/>
                <a:ea typeface="HG丸ｺﾞｼｯｸM-PRO" panose="020F0600000000000000" pitchFamily="50" charset="-128"/>
              </a:rPr>
              <a:t>導入実績</a:t>
            </a:r>
            <a:endParaRPr kumimoji="1" lang="en-US" altLang="ja-JP" sz="1000" b="1" dirty="0">
              <a:solidFill>
                <a:srgbClr val="4694B2"/>
              </a:solidFill>
              <a:latin typeface="HG丸ｺﾞｼｯｸM-PRO" panose="020F0600000000000000" pitchFamily="50" charset="-128"/>
              <a:ea typeface="HG丸ｺﾞｼｯｸM-PRO" panose="020F0600000000000000" pitchFamily="50" charset="-128"/>
            </a:endParaRPr>
          </a:p>
        </p:txBody>
      </p:sp>
      <p:sp>
        <p:nvSpPr>
          <p:cNvPr id="58" name="テキスト ボックス 57"/>
          <p:cNvSpPr txBox="1"/>
          <p:nvPr/>
        </p:nvSpPr>
        <p:spPr>
          <a:xfrm>
            <a:off x="5810765" y="3752555"/>
            <a:ext cx="576000" cy="400110"/>
          </a:xfrm>
          <a:prstGeom prst="rect">
            <a:avLst/>
          </a:prstGeom>
          <a:noFill/>
        </p:spPr>
        <p:txBody>
          <a:bodyPr wrap="square" rtlCol="0">
            <a:spAutoFit/>
          </a:bodyPr>
          <a:lstStyle/>
          <a:p>
            <a:pPr algn="r"/>
            <a:r>
              <a:rPr kumimoji="1" lang="ja-JP" altLang="en-US" sz="1000" dirty="0">
                <a:solidFill>
                  <a:schemeClr val="bg1"/>
                </a:solidFill>
                <a:latin typeface="HG丸ｺﾞｼｯｸM-PRO" panose="020F0600000000000000" pitchFamily="50" charset="-128"/>
                <a:ea typeface="HG丸ｺﾞｼｯｸM-PRO" panose="020F0600000000000000" pitchFamily="50" charset="-128"/>
              </a:rPr>
              <a:t>製造業</a:t>
            </a:r>
            <a:endParaRPr kumimoji="1" lang="en-US" altLang="ja-JP" sz="1000" dirty="0">
              <a:solidFill>
                <a:schemeClr val="bg1"/>
              </a:solidFill>
              <a:latin typeface="HG丸ｺﾞｼｯｸM-PRO" panose="020F0600000000000000" pitchFamily="50" charset="-128"/>
              <a:ea typeface="HG丸ｺﾞｼｯｸM-PRO" panose="020F0600000000000000" pitchFamily="50" charset="-128"/>
            </a:endParaRPr>
          </a:p>
          <a:p>
            <a:pPr algn="r"/>
            <a:r>
              <a:rPr kumimoji="1" lang="en-US" altLang="ja-JP" sz="1000" dirty="0">
                <a:solidFill>
                  <a:schemeClr val="bg1"/>
                </a:solidFill>
                <a:latin typeface="HG丸ｺﾞｼｯｸM-PRO" panose="020F0600000000000000" pitchFamily="50" charset="-128"/>
                <a:ea typeface="HG丸ｺﾞｼｯｸM-PRO" panose="020F0600000000000000" pitchFamily="50" charset="-128"/>
              </a:rPr>
              <a:t>45%</a:t>
            </a:r>
          </a:p>
        </p:txBody>
      </p:sp>
      <p:sp>
        <p:nvSpPr>
          <p:cNvPr id="59" name="テキスト ボックス 58"/>
          <p:cNvSpPr txBox="1"/>
          <p:nvPr/>
        </p:nvSpPr>
        <p:spPr>
          <a:xfrm>
            <a:off x="5094053" y="4718963"/>
            <a:ext cx="856761" cy="400110"/>
          </a:xfrm>
          <a:prstGeom prst="rect">
            <a:avLst/>
          </a:prstGeom>
          <a:noFill/>
        </p:spPr>
        <p:txBody>
          <a:bodyPr wrap="square" rtlCol="0">
            <a:spAutoFit/>
          </a:bodyPr>
          <a:lstStyle/>
          <a:p>
            <a:pPr algn="ctr"/>
            <a:r>
              <a:rPr kumimoji="1" lang="ja-JP" altLang="en-US" sz="1000" dirty="0">
                <a:solidFill>
                  <a:schemeClr val="bg1"/>
                </a:solidFill>
                <a:latin typeface="HG丸ｺﾞｼｯｸM-PRO" panose="020F0600000000000000" pitchFamily="50" charset="-128"/>
                <a:ea typeface="HG丸ｺﾞｼｯｸM-PRO" panose="020F0600000000000000" pitchFamily="50" charset="-128"/>
              </a:rPr>
              <a:t>設備工事業</a:t>
            </a:r>
            <a:endParaRPr kumimoji="1" lang="en-US" altLang="ja-JP" sz="1000" dirty="0">
              <a:solidFill>
                <a:schemeClr val="bg1"/>
              </a:solidFill>
              <a:latin typeface="HG丸ｺﾞｼｯｸM-PRO" panose="020F0600000000000000" pitchFamily="50" charset="-128"/>
              <a:ea typeface="HG丸ｺﾞｼｯｸM-PRO" panose="020F0600000000000000" pitchFamily="50" charset="-128"/>
            </a:endParaRPr>
          </a:p>
          <a:p>
            <a:pPr algn="ctr"/>
            <a:r>
              <a:rPr kumimoji="1" lang="en-US" altLang="ja-JP" sz="1000" dirty="0">
                <a:solidFill>
                  <a:schemeClr val="bg1"/>
                </a:solidFill>
                <a:latin typeface="HG丸ｺﾞｼｯｸM-PRO" panose="020F0600000000000000" pitchFamily="50" charset="-128"/>
                <a:ea typeface="HG丸ｺﾞｼｯｸM-PRO" panose="020F0600000000000000" pitchFamily="50" charset="-128"/>
              </a:rPr>
              <a:t>19%</a:t>
            </a:r>
          </a:p>
        </p:txBody>
      </p:sp>
      <p:sp>
        <p:nvSpPr>
          <p:cNvPr id="60" name="テキスト ボックス 59"/>
          <p:cNvSpPr txBox="1"/>
          <p:nvPr/>
        </p:nvSpPr>
        <p:spPr>
          <a:xfrm>
            <a:off x="4767585" y="4300970"/>
            <a:ext cx="856761" cy="400110"/>
          </a:xfrm>
          <a:prstGeom prst="rect">
            <a:avLst/>
          </a:prstGeom>
          <a:noFill/>
        </p:spPr>
        <p:txBody>
          <a:bodyPr wrap="square" rtlCol="0">
            <a:spAutoFit/>
          </a:bodyPr>
          <a:lstStyle/>
          <a:p>
            <a:r>
              <a:rPr kumimoji="1" lang="ja-JP" altLang="en-US" sz="1000" dirty="0">
                <a:solidFill>
                  <a:schemeClr val="bg1"/>
                </a:solidFill>
                <a:latin typeface="HG丸ｺﾞｼｯｸM-PRO" panose="020F0600000000000000" pitchFamily="50" charset="-128"/>
                <a:ea typeface="HG丸ｺﾞｼｯｸM-PRO" panose="020F0600000000000000" pitchFamily="50" charset="-128"/>
              </a:rPr>
              <a:t>建設業</a:t>
            </a:r>
            <a:endParaRPr kumimoji="1" lang="en-US" altLang="ja-JP" sz="1000" dirty="0">
              <a:solidFill>
                <a:schemeClr val="bg1"/>
              </a:solidFill>
              <a:latin typeface="HG丸ｺﾞｼｯｸM-PRO" panose="020F0600000000000000" pitchFamily="50" charset="-128"/>
              <a:ea typeface="HG丸ｺﾞｼｯｸM-PRO" panose="020F0600000000000000" pitchFamily="50" charset="-128"/>
            </a:endParaRPr>
          </a:p>
          <a:p>
            <a:r>
              <a:rPr kumimoji="1" lang="en-US" altLang="ja-JP" sz="1000" dirty="0">
                <a:solidFill>
                  <a:schemeClr val="bg1"/>
                </a:solidFill>
                <a:latin typeface="HG丸ｺﾞｼｯｸM-PRO" panose="020F0600000000000000" pitchFamily="50" charset="-128"/>
                <a:ea typeface="HG丸ｺﾞｼｯｸM-PRO" panose="020F0600000000000000" pitchFamily="50" charset="-128"/>
              </a:rPr>
              <a:t> 12%</a:t>
            </a:r>
          </a:p>
        </p:txBody>
      </p:sp>
      <p:sp>
        <p:nvSpPr>
          <p:cNvPr id="61" name="テキスト ボックス 60"/>
          <p:cNvSpPr txBox="1"/>
          <p:nvPr/>
        </p:nvSpPr>
        <p:spPr>
          <a:xfrm>
            <a:off x="4825632" y="3800965"/>
            <a:ext cx="856761" cy="400110"/>
          </a:xfrm>
          <a:prstGeom prst="rect">
            <a:avLst/>
          </a:prstGeom>
          <a:noFill/>
        </p:spPr>
        <p:txBody>
          <a:bodyPr wrap="square" rtlCol="0">
            <a:spAutoFit/>
          </a:bodyPr>
          <a:lstStyle/>
          <a:p>
            <a:r>
              <a:rPr kumimoji="1" lang="ja-JP" altLang="en-US" sz="1000" dirty="0">
                <a:solidFill>
                  <a:schemeClr val="bg1"/>
                </a:solidFill>
                <a:latin typeface="HG丸ｺﾞｼｯｸM-PRO" panose="020F0600000000000000" pitchFamily="50" charset="-128"/>
                <a:ea typeface="HG丸ｺﾞｼｯｸM-PRO" panose="020F0600000000000000" pitchFamily="50" charset="-128"/>
              </a:rPr>
              <a:t>運輸業</a:t>
            </a:r>
            <a:endParaRPr kumimoji="1" lang="en-US" altLang="ja-JP" sz="1000" dirty="0">
              <a:solidFill>
                <a:schemeClr val="bg1"/>
              </a:solidFill>
              <a:latin typeface="HG丸ｺﾞｼｯｸM-PRO" panose="020F0600000000000000" pitchFamily="50" charset="-128"/>
              <a:ea typeface="HG丸ｺﾞｼｯｸM-PRO" panose="020F0600000000000000" pitchFamily="50" charset="-128"/>
            </a:endParaRPr>
          </a:p>
          <a:p>
            <a:r>
              <a:rPr kumimoji="1" lang="en-US" altLang="ja-JP" sz="1000" dirty="0">
                <a:solidFill>
                  <a:schemeClr val="bg1"/>
                </a:solidFill>
                <a:latin typeface="HG丸ｺﾞｼｯｸM-PRO" panose="020F0600000000000000" pitchFamily="50" charset="-128"/>
                <a:ea typeface="HG丸ｺﾞｼｯｸM-PRO" panose="020F0600000000000000" pitchFamily="50" charset="-128"/>
              </a:rPr>
              <a:t>12%</a:t>
            </a:r>
          </a:p>
        </p:txBody>
      </p:sp>
      <p:sp>
        <p:nvSpPr>
          <p:cNvPr id="62" name="テキスト ボックス 61"/>
          <p:cNvSpPr txBox="1"/>
          <p:nvPr/>
        </p:nvSpPr>
        <p:spPr>
          <a:xfrm>
            <a:off x="4779818" y="3152399"/>
            <a:ext cx="1083873" cy="246221"/>
          </a:xfrm>
          <a:prstGeom prst="rect">
            <a:avLst/>
          </a:prstGeom>
          <a:noFill/>
        </p:spPr>
        <p:txBody>
          <a:bodyPr wrap="square" rtlCol="0">
            <a:spAutoFit/>
          </a:bodyPr>
          <a:lstStyle/>
          <a:p>
            <a:pPr algn="r"/>
            <a:r>
              <a:rPr kumimoji="1" lang="ja-JP" altLang="en-US" sz="1000" dirty="0">
                <a:solidFill>
                  <a:srgbClr val="4694B2"/>
                </a:solidFill>
                <a:latin typeface="HG丸ｺﾞｼｯｸM-PRO" panose="020F0600000000000000" pitchFamily="50" charset="-128"/>
                <a:ea typeface="HG丸ｺﾞｼｯｸM-PRO" panose="020F0600000000000000" pitchFamily="50" charset="-128"/>
              </a:rPr>
              <a:t>廃棄物処理業</a:t>
            </a:r>
            <a:endParaRPr kumimoji="1" lang="en-US" altLang="ja-JP" sz="1000" dirty="0">
              <a:solidFill>
                <a:srgbClr val="4694B2"/>
              </a:solidFill>
              <a:latin typeface="HG丸ｺﾞｼｯｸM-PRO" panose="020F0600000000000000" pitchFamily="50" charset="-128"/>
              <a:ea typeface="HG丸ｺﾞｼｯｸM-PRO" panose="020F0600000000000000" pitchFamily="50" charset="-128"/>
            </a:endParaRPr>
          </a:p>
        </p:txBody>
      </p:sp>
      <p:sp>
        <p:nvSpPr>
          <p:cNvPr id="63" name="テキスト ボックス 62"/>
          <p:cNvSpPr txBox="1"/>
          <p:nvPr/>
        </p:nvSpPr>
        <p:spPr>
          <a:xfrm>
            <a:off x="5147316" y="3422973"/>
            <a:ext cx="663449" cy="400110"/>
          </a:xfrm>
          <a:prstGeom prst="rect">
            <a:avLst/>
          </a:prstGeom>
          <a:noFill/>
        </p:spPr>
        <p:txBody>
          <a:bodyPr wrap="square" rtlCol="0">
            <a:spAutoFit/>
          </a:bodyPr>
          <a:lstStyle/>
          <a:p>
            <a:pPr algn="r"/>
            <a:r>
              <a:rPr kumimoji="1" lang="ja-JP" altLang="en-US" sz="1000" dirty="0">
                <a:solidFill>
                  <a:schemeClr val="bg1"/>
                </a:solidFill>
                <a:latin typeface="HG丸ｺﾞｼｯｸM-PRO" panose="020F0600000000000000" pitchFamily="50" charset="-128"/>
                <a:ea typeface="HG丸ｺﾞｼｯｸM-PRO" panose="020F0600000000000000" pitchFamily="50" charset="-128"/>
              </a:rPr>
              <a:t>その他</a:t>
            </a:r>
            <a:endParaRPr kumimoji="1" lang="en-US" altLang="ja-JP" sz="1000" dirty="0">
              <a:solidFill>
                <a:schemeClr val="bg1"/>
              </a:solidFill>
              <a:latin typeface="HG丸ｺﾞｼｯｸM-PRO" panose="020F0600000000000000" pitchFamily="50" charset="-128"/>
              <a:ea typeface="HG丸ｺﾞｼｯｸM-PRO" panose="020F0600000000000000" pitchFamily="50" charset="-128"/>
            </a:endParaRPr>
          </a:p>
          <a:p>
            <a:pPr algn="r"/>
            <a:r>
              <a:rPr kumimoji="1" lang="en-US" altLang="ja-JP" sz="1000" dirty="0">
                <a:solidFill>
                  <a:schemeClr val="bg1"/>
                </a:solidFill>
                <a:latin typeface="HG丸ｺﾞｼｯｸM-PRO" panose="020F0600000000000000" pitchFamily="50" charset="-128"/>
                <a:ea typeface="HG丸ｺﾞｼｯｸM-PRO" panose="020F0600000000000000" pitchFamily="50" charset="-128"/>
              </a:rPr>
              <a:t>7%</a:t>
            </a:r>
          </a:p>
        </p:txBody>
      </p:sp>
      <p:sp>
        <p:nvSpPr>
          <p:cNvPr id="64" name="テキスト ボックス 63"/>
          <p:cNvSpPr txBox="1"/>
          <p:nvPr/>
        </p:nvSpPr>
        <p:spPr>
          <a:xfrm>
            <a:off x="5098694" y="3639575"/>
            <a:ext cx="432000" cy="400110"/>
          </a:xfrm>
          <a:prstGeom prst="rect">
            <a:avLst/>
          </a:prstGeom>
          <a:noFill/>
        </p:spPr>
        <p:txBody>
          <a:bodyPr wrap="square" rtlCol="0">
            <a:spAutoFit/>
          </a:bodyPr>
          <a:lstStyle/>
          <a:p>
            <a:pPr algn="r"/>
            <a:r>
              <a:rPr kumimoji="1" lang="en-US" altLang="ja-JP" sz="1000" dirty="0">
                <a:solidFill>
                  <a:schemeClr val="bg1"/>
                </a:solidFill>
                <a:latin typeface="HG丸ｺﾞｼｯｸM-PRO" panose="020F0600000000000000" pitchFamily="50" charset="-128"/>
                <a:ea typeface="HG丸ｺﾞｼｯｸM-PRO" panose="020F0600000000000000" pitchFamily="50" charset="-128"/>
              </a:rPr>
              <a:t>5%</a:t>
            </a:r>
          </a:p>
        </p:txBody>
      </p:sp>
      <p:cxnSp>
        <p:nvCxnSpPr>
          <p:cNvPr id="21" name="直線コネクタ 20"/>
          <p:cNvCxnSpPr/>
          <p:nvPr/>
        </p:nvCxnSpPr>
        <p:spPr>
          <a:xfrm>
            <a:off x="5142313" y="3346505"/>
            <a:ext cx="0" cy="25200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45" name="図 4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9561" y="9736"/>
            <a:ext cx="1407319" cy="354806"/>
          </a:xfrm>
          <a:prstGeom prst="rect">
            <a:avLst/>
          </a:prstGeom>
        </p:spPr>
      </p:pic>
      <p:pic>
        <p:nvPicPr>
          <p:cNvPr id="9" name="図 8"/>
          <p:cNvPicPr>
            <a:picLocks noChangeAspect="1"/>
          </p:cNvPicPr>
          <p:nvPr/>
        </p:nvPicPr>
        <p:blipFill>
          <a:blip r:embed="rId8"/>
          <a:stretch>
            <a:fillRect/>
          </a:stretch>
        </p:blipFill>
        <p:spPr>
          <a:xfrm>
            <a:off x="2244611" y="2010390"/>
            <a:ext cx="2489285" cy="3108683"/>
          </a:xfrm>
          <a:prstGeom prst="rect">
            <a:avLst/>
          </a:prstGeom>
        </p:spPr>
      </p:pic>
    </p:spTree>
    <p:extLst>
      <p:ext uri="{BB962C8B-B14F-4D97-AF65-F5344CB8AC3E}">
        <p14:creationId xmlns:p14="http://schemas.microsoft.com/office/powerpoint/2010/main" val="3456402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object 26"/>
          <p:cNvPicPr/>
          <p:nvPr/>
        </p:nvPicPr>
        <p:blipFill>
          <a:blip r:embed="rId2" cstate="print"/>
          <a:stretch>
            <a:fillRect/>
          </a:stretch>
        </p:blipFill>
        <p:spPr>
          <a:xfrm>
            <a:off x="2987304" y="2372007"/>
            <a:ext cx="260984" cy="400352"/>
          </a:xfrm>
          <a:prstGeom prst="rect">
            <a:avLst/>
          </a:prstGeom>
        </p:spPr>
      </p:pic>
      <p:pic>
        <p:nvPicPr>
          <p:cNvPr id="121" name="図 120"/>
          <p:cNvPicPr>
            <a:picLocks noChangeAspect="1"/>
          </p:cNvPicPr>
          <p:nvPr/>
        </p:nvPicPr>
        <p:blipFill rotWithShape="1">
          <a:blip r:embed="rId3"/>
          <a:srcRect l="28000" t="13459" r="25295" b="13068"/>
          <a:stretch/>
        </p:blipFill>
        <p:spPr>
          <a:xfrm>
            <a:off x="2014427" y="1536961"/>
            <a:ext cx="523334" cy="517825"/>
          </a:xfrm>
          <a:prstGeom prst="rect">
            <a:avLst/>
          </a:prstGeom>
        </p:spPr>
      </p:pic>
      <p:pic>
        <p:nvPicPr>
          <p:cNvPr id="122" name="図 121"/>
          <p:cNvPicPr>
            <a:picLocks noChangeAspect="1"/>
          </p:cNvPicPr>
          <p:nvPr/>
        </p:nvPicPr>
        <p:blipFill>
          <a:blip r:embed="rId4"/>
          <a:stretch>
            <a:fillRect/>
          </a:stretch>
        </p:blipFill>
        <p:spPr>
          <a:xfrm flipH="1">
            <a:off x="5473575" y="1594134"/>
            <a:ext cx="780153" cy="1166034"/>
          </a:xfrm>
          <a:prstGeom prst="rect">
            <a:avLst/>
          </a:prstGeom>
        </p:spPr>
      </p:pic>
      <p:sp>
        <p:nvSpPr>
          <p:cNvPr id="83" name="object 13"/>
          <p:cNvSpPr>
            <a:spLocks noChangeAspect="1"/>
          </p:cNvSpPr>
          <p:nvPr/>
        </p:nvSpPr>
        <p:spPr>
          <a:xfrm>
            <a:off x="4096194" y="1271561"/>
            <a:ext cx="502920" cy="333880"/>
          </a:xfrm>
          <a:custGeom>
            <a:avLst/>
            <a:gdLst/>
            <a:ahLst/>
            <a:cxnLst/>
            <a:rect l="l" t="t" r="r" b="b"/>
            <a:pathLst>
              <a:path w="457200" h="303530">
                <a:moveTo>
                  <a:pt x="160693" y="0"/>
                </a:moveTo>
                <a:lnTo>
                  <a:pt x="119750" y="9233"/>
                </a:lnTo>
                <a:lnTo>
                  <a:pt x="86275" y="34399"/>
                </a:lnTo>
                <a:lnTo>
                  <a:pt x="63686" y="71692"/>
                </a:lnTo>
                <a:lnTo>
                  <a:pt x="55397" y="117309"/>
                </a:lnTo>
                <a:lnTo>
                  <a:pt x="55397" y="123494"/>
                </a:lnTo>
                <a:lnTo>
                  <a:pt x="55841" y="129743"/>
                </a:lnTo>
                <a:lnTo>
                  <a:pt x="58165" y="146050"/>
                </a:lnTo>
                <a:lnTo>
                  <a:pt x="48501" y="149580"/>
                </a:lnTo>
                <a:lnTo>
                  <a:pt x="28685" y="160953"/>
                </a:lnTo>
                <a:lnTo>
                  <a:pt x="13373" y="178185"/>
                </a:lnTo>
                <a:lnTo>
                  <a:pt x="3499" y="199835"/>
                </a:lnTo>
                <a:lnTo>
                  <a:pt x="0" y="224459"/>
                </a:lnTo>
                <a:lnTo>
                  <a:pt x="5118" y="253948"/>
                </a:lnTo>
                <a:lnTo>
                  <a:pt x="19173" y="278444"/>
                </a:lnTo>
                <a:lnTo>
                  <a:pt x="40215" y="295600"/>
                </a:lnTo>
                <a:lnTo>
                  <a:pt x="66293" y="303072"/>
                </a:lnTo>
                <a:lnTo>
                  <a:pt x="393585" y="303110"/>
                </a:lnTo>
                <a:lnTo>
                  <a:pt x="400113" y="303110"/>
                </a:lnTo>
                <a:lnTo>
                  <a:pt x="422527" y="296788"/>
                </a:lnTo>
                <a:lnTo>
                  <a:pt x="440647" y="282059"/>
                </a:lnTo>
                <a:lnTo>
                  <a:pt x="452768" y="260935"/>
                </a:lnTo>
                <a:lnTo>
                  <a:pt x="457187" y="235432"/>
                </a:lnTo>
                <a:lnTo>
                  <a:pt x="452436" y="209071"/>
                </a:lnTo>
                <a:lnTo>
                  <a:pt x="420304" y="172976"/>
                </a:lnTo>
                <a:lnTo>
                  <a:pt x="371208" y="170992"/>
                </a:lnTo>
                <a:lnTo>
                  <a:pt x="375183" y="146748"/>
                </a:lnTo>
                <a:lnTo>
                  <a:pt x="367704" y="109208"/>
                </a:lnTo>
                <a:lnTo>
                  <a:pt x="336222" y="78198"/>
                </a:lnTo>
                <a:lnTo>
                  <a:pt x="314769" y="73723"/>
                </a:lnTo>
                <a:lnTo>
                  <a:pt x="312204" y="73723"/>
                </a:lnTo>
                <a:lnTo>
                  <a:pt x="265798" y="97116"/>
                </a:lnTo>
                <a:lnTo>
                  <a:pt x="260413" y="79476"/>
                </a:lnTo>
                <a:lnTo>
                  <a:pt x="245033" y="47004"/>
                </a:lnTo>
                <a:lnTo>
                  <a:pt x="222007" y="21912"/>
                </a:lnTo>
                <a:lnTo>
                  <a:pt x="193253" y="5733"/>
                </a:lnTo>
                <a:lnTo>
                  <a:pt x="160693"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cs typeface="Arial" panose="020B0604020202020204" pitchFamily="34" charset="0"/>
            </a:endParaRPr>
          </a:p>
        </p:txBody>
      </p:sp>
      <p:sp>
        <p:nvSpPr>
          <p:cNvPr id="84" name="object 14"/>
          <p:cNvSpPr>
            <a:spLocks noChangeAspect="1"/>
          </p:cNvSpPr>
          <p:nvPr/>
        </p:nvSpPr>
        <p:spPr>
          <a:xfrm>
            <a:off x="4083496" y="1258865"/>
            <a:ext cx="530860" cy="361820"/>
          </a:xfrm>
          <a:custGeom>
            <a:avLst/>
            <a:gdLst/>
            <a:ahLst/>
            <a:cxnLst/>
            <a:rect l="l" t="t" r="r" b="b"/>
            <a:pathLst>
              <a:path w="482600" h="328930">
                <a:moveTo>
                  <a:pt x="173393" y="0"/>
                </a:moveTo>
                <a:lnTo>
                  <a:pt x="127457" y="10216"/>
                </a:lnTo>
                <a:lnTo>
                  <a:pt x="89947" y="38077"/>
                </a:lnTo>
                <a:lnTo>
                  <a:pt x="64658" y="79402"/>
                </a:lnTo>
                <a:lnTo>
                  <a:pt x="55384" y="130009"/>
                </a:lnTo>
                <a:lnTo>
                  <a:pt x="55384" y="136931"/>
                </a:lnTo>
                <a:lnTo>
                  <a:pt x="55883" y="143751"/>
                </a:lnTo>
                <a:lnTo>
                  <a:pt x="56832" y="150355"/>
                </a:lnTo>
                <a:lnTo>
                  <a:pt x="34027" y="163332"/>
                </a:lnTo>
                <a:lnTo>
                  <a:pt x="16038" y="183126"/>
                </a:lnTo>
                <a:lnTo>
                  <a:pt x="4238" y="208232"/>
                </a:lnTo>
                <a:lnTo>
                  <a:pt x="0" y="237147"/>
                </a:lnTo>
                <a:lnTo>
                  <a:pt x="6065" y="271525"/>
                </a:lnTo>
                <a:lnTo>
                  <a:pt x="22669" y="299948"/>
                </a:lnTo>
                <a:lnTo>
                  <a:pt x="47427" y="319789"/>
                </a:lnTo>
                <a:lnTo>
                  <a:pt x="77952" y="328422"/>
                </a:lnTo>
                <a:lnTo>
                  <a:pt x="79768" y="328549"/>
                </a:lnTo>
                <a:lnTo>
                  <a:pt x="81381" y="328612"/>
                </a:lnTo>
                <a:lnTo>
                  <a:pt x="84632" y="328612"/>
                </a:lnTo>
                <a:lnTo>
                  <a:pt x="86245" y="328549"/>
                </a:lnTo>
                <a:lnTo>
                  <a:pt x="87845" y="328447"/>
                </a:lnTo>
                <a:lnTo>
                  <a:pt x="413700" y="328447"/>
                </a:lnTo>
                <a:lnTo>
                  <a:pt x="440576" y="320995"/>
                </a:lnTo>
                <a:lnTo>
                  <a:pt x="462500" y="303549"/>
                </a:lnTo>
                <a:lnTo>
                  <a:pt x="462698" y="303212"/>
                </a:lnTo>
                <a:lnTo>
                  <a:pt x="82118" y="303212"/>
                </a:lnTo>
                <a:lnTo>
                  <a:pt x="79629" y="303085"/>
                </a:lnTo>
                <a:lnTo>
                  <a:pt x="58329" y="296847"/>
                </a:lnTo>
                <a:lnTo>
                  <a:pt x="41113" y="282470"/>
                </a:lnTo>
                <a:lnTo>
                  <a:pt x="29597" y="261916"/>
                </a:lnTo>
                <a:lnTo>
                  <a:pt x="25400" y="237147"/>
                </a:lnTo>
                <a:lnTo>
                  <a:pt x="28297" y="216377"/>
                </a:lnTo>
                <a:lnTo>
                  <a:pt x="36472" y="198156"/>
                </a:lnTo>
                <a:lnTo>
                  <a:pt x="49151" y="183695"/>
                </a:lnTo>
                <a:lnTo>
                  <a:pt x="65557" y="174205"/>
                </a:lnTo>
                <a:lnTo>
                  <a:pt x="84874" y="167144"/>
                </a:lnTo>
                <a:lnTo>
                  <a:pt x="81191" y="141249"/>
                </a:lnTo>
                <a:lnTo>
                  <a:pt x="80879" y="136931"/>
                </a:lnTo>
                <a:lnTo>
                  <a:pt x="80784" y="130009"/>
                </a:lnTo>
                <a:lnTo>
                  <a:pt x="88073" y="89329"/>
                </a:lnTo>
                <a:lnTo>
                  <a:pt x="107938" y="56073"/>
                </a:lnTo>
                <a:lnTo>
                  <a:pt x="137379" y="33633"/>
                </a:lnTo>
                <a:lnTo>
                  <a:pt x="173393" y="25400"/>
                </a:lnTo>
                <a:lnTo>
                  <a:pt x="243331" y="25400"/>
                </a:lnTo>
                <a:lnTo>
                  <a:pt x="242916" y="24944"/>
                </a:lnTo>
                <a:lnTo>
                  <a:pt x="210591" y="6589"/>
                </a:lnTo>
                <a:lnTo>
                  <a:pt x="173393" y="0"/>
                </a:lnTo>
                <a:close/>
              </a:path>
              <a:path w="482600" h="328930">
                <a:moveTo>
                  <a:pt x="413700" y="328447"/>
                </a:moveTo>
                <a:lnTo>
                  <a:pt x="87845" y="328447"/>
                </a:lnTo>
                <a:lnTo>
                  <a:pt x="405549" y="328485"/>
                </a:lnTo>
                <a:lnTo>
                  <a:pt x="408190" y="328612"/>
                </a:lnTo>
                <a:lnTo>
                  <a:pt x="410857" y="328612"/>
                </a:lnTo>
                <a:lnTo>
                  <a:pt x="412178" y="328561"/>
                </a:lnTo>
                <a:lnTo>
                  <a:pt x="413486" y="328485"/>
                </a:lnTo>
                <a:lnTo>
                  <a:pt x="413700" y="328447"/>
                </a:lnTo>
                <a:close/>
              </a:path>
              <a:path w="482600" h="328930">
                <a:moveTo>
                  <a:pt x="87845" y="303047"/>
                </a:moveTo>
                <a:lnTo>
                  <a:pt x="87033" y="303047"/>
                </a:lnTo>
                <a:lnTo>
                  <a:pt x="84086" y="303212"/>
                </a:lnTo>
                <a:lnTo>
                  <a:pt x="408698" y="303212"/>
                </a:lnTo>
                <a:lnTo>
                  <a:pt x="406323" y="303085"/>
                </a:lnTo>
                <a:lnTo>
                  <a:pt x="87845" y="303047"/>
                </a:lnTo>
                <a:close/>
              </a:path>
              <a:path w="482600" h="328930">
                <a:moveTo>
                  <a:pt x="462307" y="193040"/>
                </a:moveTo>
                <a:lnTo>
                  <a:pt x="409536" y="193040"/>
                </a:lnTo>
                <a:lnTo>
                  <a:pt x="428062" y="197376"/>
                </a:lnTo>
                <a:lnTo>
                  <a:pt x="443210" y="209194"/>
                </a:lnTo>
                <a:lnTo>
                  <a:pt x="453435" y="226708"/>
                </a:lnTo>
                <a:lnTo>
                  <a:pt x="457187" y="248132"/>
                </a:lnTo>
                <a:lnTo>
                  <a:pt x="453743" y="268736"/>
                </a:lnTo>
                <a:lnTo>
                  <a:pt x="412597" y="303098"/>
                </a:lnTo>
                <a:lnTo>
                  <a:pt x="410362" y="303212"/>
                </a:lnTo>
                <a:lnTo>
                  <a:pt x="462698" y="303212"/>
                </a:lnTo>
                <a:lnTo>
                  <a:pt x="477211" y="278482"/>
                </a:lnTo>
                <a:lnTo>
                  <a:pt x="482587" y="248132"/>
                </a:lnTo>
                <a:lnTo>
                  <a:pt x="476847" y="216803"/>
                </a:lnTo>
                <a:lnTo>
                  <a:pt x="462307" y="193040"/>
                </a:lnTo>
                <a:close/>
              </a:path>
              <a:path w="482600" h="328930">
                <a:moveTo>
                  <a:pt x="379438" y="99110"/>
                </a:moveTo>
                <a:lnTo>
                  <a:pt x="327469" y="99110"/>
                </a:lnTo>
                <a:lnTo>
                  <a:pt x="344341" y="102735"/>
                </a:lnTo>
                <a:lnTo>
                  <a:pt x="358671" y="112747"/>
                </a:lnTo>
                <a:lnTo>
                  <a:pt x="369180" y="127850"/>
                </a:lnTo>
                <a:lnTo>
                  <a:pt x="374586" y="146748"/>
                </a:lnTo>
                <a:lnTo>
                  <a:pt x="375220" y="152196"/>
                </a:lnTo>
                <a:lnTo>
                  <a:pt x="375158" y="158559"/>
                </a:lnTo>
                <a:lnTo>
                  <a:pt x="368579" y="198907"/>
                </a:lnTo>
                <a:lnTo>
                  <a:pt x="405333" y="193217"/>
                </a:lnTo>
                <a:lnTo>
                  <a:pt x="407479" y="193040"/>
                </a:lnTo>
                <a:lnTo>
                  <a:pt x="462307" y="193040"/>
                </a:lnTo>
                <a:lnTo>
                  <a:pt x="461192" y="191217"/>
                </a:lnTo>
                <a:lnTo>
                  <a:pt x="437972" y="173966"/>
                </a:lnTo>
                <a:lnTo>
                  <a:pt x="413190" y="168452"/>
                </a:lnTo>
                <a:lnTo>
                  <a:pt x="399275" y="168452"/>
                </a:lnTo>
                <a:lnTo>
                  <a:pt x="400583" y="160489"/>
                </a:lnTo>
                <a:lnTo>
                  <a:pt x="400799" y="152196"/>
                </a:lnTo>
                <a:lnTo>
                  <a:pt x="399788" y="143725"/>
                </a:lnTo>
                <a:lnTo>
                  <a:pt x="391543" y="115710"/>
                </a:lnTo>
                <a:lnTo>
                  <a:pt x="379438" y="99110"/>
                </a:lnTo>
                <a:close/>
              </a:path>
              <a:path w="482600" h="328930">
                <a:moveTo>
                  <a:pt x="409536" y="167640"/>
                </a:moveTo>
                <a:lnTo>
                  <a:pt x="406044" y="167640"/>
                </a:lnTo>
                <a:lnTo>
                  <a:pt x="402628" y="167932"/>
                </a:lnTo>
                <a:lnTo>
                  <a:pt x="399275" y="168452"/>
                </a:lnTo>
                <a:lnTo>
                  <a:pt x="413190" y="168452"/>
                </a:lnTo>
                <a:lnTo>
                  <a:pt x="409536" y="167640"/>
                </a:lnTo>
                <a:close/>
              </a:path>
              <a:path w="482600" h="328930">
                <a:moveTo>
                  <a:pt x="243331" y="25400"/>
                </a:moveTo>
                <a:lnTo>
                  <a:pt x="173393" y="25400"/>
                </a:lnTo>
                <a:lnTo>
                  <a:pt x="201912" y="30483"/>
                </a:lnTo>
                <a:lnTo>
                  <a:pt x="227139" y="44831"/>
                </a:lnTo>
                <a:lnTo>
                  <a:pt x="247384" y="67083"/>
                </a:lnTo>
                <a:lnTo>
                  <a:pt x="260959" y="95885"/>
                </a:lnTo>
                <a:lnTo>
                  <a:pt x="271754" y="131178"/>
                </a:lnTo>
                <a:lnTo>
                  <a:pt x="307086" y="103632"/>
                </a:lnTo>
                <a:lnTo>
                  <a:pt x="314045" y="100622"/>
                </a:lnTo>
                <a:lnTo>
                  <a:pt x="323481" y="99263"/>
                </a:lnTo>
                <a:lnTo>
                  <a:pt x="325488" y="99110"/>
                </a:lnTo>
                <a:lnTo>
                  <a:pt x="379438" y="99110"/>
                </a:lnTo>
                <a:lnTo>
                  <a:pt x="375372" y="93533"/>
                </a:lnTo>
                <a:lnTo>
                  <a:pt x="367694" y="88455"/>
                </a:lnTo>
                <a:lnTo>
                  <a:pt x="285254" y="88455"/>
                </a:lnTo>
                <a:lnTo>
                  <a:pt x="268444" y="52940"/>
                </a:lnTo>
                <a:lnTo>
                  <a:pt x="243331" y="25400"/>
                </a:lnTo>
                <a:close/>
              </a:path>
              <a:path w="482600" h="328930">
                <a:moveTo>
                  <a:pt x="327469" y="73710"/>
                </a:moveTo>
                <a:lnTo>
                  <a:pt x="324294" y="73710"/>
                </a:lnTo>
                <a:lnTo>
                  <a:pt x="321106" y="73939"/>
                </a:lnTo>
                <a:lnTo>
                  <a:pt x="285254" y="88455"/>
                </a:lnTo>
                <a:lnTo>
                  <a:pt x="367694" y="88455"/>
                </a:lnTo>
                <a:lnTo>
                  <a:pt x="353331" y="78955"/>
                </a:lnTo>
                <a:lnTo>
                  <a:pt x="327469" y="73710"/>
                </a:lnTo>
                <a:close/>
              </a:path>
            </a:pathLst>
          </a:custGeom>
          <a:solidFill>
            <a:srgbClr val="231F20"/>
          </a:solidFill>
        </p:spPr>
        <p:txBody>
          <a:bodyPr wrap="square" lIns="0" tIns="0" rIns="0" bIns="0" rtlCol="0"/>
          <a:lstStyle/>
          <a:p>
            <a:endParaRPr>
              <a:latin typeface="Meiryo UI" panose="020B0604030504040204" pitchFamily="50" charset="-128"/>
              <a:ea typeface="Meiryo UI" panose="020B0604030504040204" pitchFamily="50" charset="-128"/>
              <a:cs typeface="Arial" panose="020B0604020202020204" pitchFamily="34" charset="0"/>
            </a:endParaRPr>
          </a:p>
        </p:txBody>
      </p:sp>
      <p:sp>
        <p:nvSpPr>
          <p:cNvPr id="85" name="object 15"/>
          <p:cNvSpPr>
            <a:spLocks noChangeAspect="1"/>
          </p:cNvSpPr>
          <p:nvPr/>
        </p:nvSpPr>
        <p:spPr>
          <a:xfrm>
            <a:off x="4124523" y="1448767"/>
            <a:ext cx="586740" cy="390465"/>
          </a:xfrm>
          <a:custGeom>
            <a:avLst/>
            <a:gdLst/>
            <a:ahLst/>
            <a:cxnLst/>
            <a:rect l="l" t="t" r="r" b="b"/>
            <a:pathLst>
              <a:path w="533400" h="354964">
                <a:moveTo>
                  <a:pt x="188010" y="0"/>
                </a:moveTo>
                <a:lnTo>
                  <a:pt x="139833" y="10845"/>
                </a:lnTo>
                <a:lnTo>
                  <a:pt x="100449" y="40403"/>
                </a:lnTo>
                <a:lnTo>
                  <a:pt x="73873" y="84208"/>
                </a:lnTo>
                <a:lnTo>
                  <a:pt x="64122" y="137794"/>
                </a:lnTo>
                <a:lnTo>
                  <a:pt x="64122" y="145059"/>
                </a:lnTo>
                <a:lnTo>
                  <a:pt x="64642" y="152387"/>
                </a:lnTo>
                <a:lnTo>
                  <a:pt x="67119" y="169722"/>
                </a:lnTo>
                <a:lnTo>
                  <a:pt x="57454" y="173266"/>
                </a:lnTo>
                <a:lnTo>
                  <a:pt x="33979" y="186725"/>
                </a:lnTo>
                <a:lnTo>
                  <a:pt x="15840" y="207106"/>
                </a:lnTo>
                <a:lnTo>
                  <a:pt x="4144" y="232700"/>
                </a:lnTo>
                <a:lnTo>
                  <a:pt x="0" y="261797"/>
                </a:lnTo>
                <a:lnTo>
                  <a:pt x="6069" y="296685"/>
                </a:lnTo>
                <a:lnTo>
                  <a:pt x="22732" y="325662"/>
                </a:lnTo>
                <a:lnTo>
                  <a:pt x="47673" y="345958"/>
                </a:lnTo>
                <a:lnTo>
                  <a:pt x="78574" y="354799"/>
                </a:lnTo>
                <a:lnTo>
                  <a:pt x="457517" y="354850"/>
                </a:lnTo>
                <a:lnTo>
                  <a:pt x="465251" y="354850"/>
                </a:lnTo>
                <a:lnTo>
                  <a:pt x="491943" y="347341"/>
                </a:lnTo>
                <a:lnTo>
                  <a:pt x="513518" y="329853"/>
                </a:lnTo>
                <a:lnTo>
                  <a:pt x="527948" y="304780"/>
                </a:lnTo>
                <a:lnTo>
                  <a:pt x="533209" y="274510"/>
                </a:lnTo>
                <a:lnTo>
                  <a:pt x="527554" y="243222"/>
                </a:lnTo>
                <a:lnTo>
                  <a:pt x="489296" y="200378"/>
                </a:lnTo>
                <a:lnTo>
                  <a:pt x="434124" y="197510"/>
                </a:lnTo>
                <a:lnTo>
                  <a:pt x="438289" y="172008"/>
                </a:lnTo>
                <a:lnTo>
                  <a:pt x="429402" y="127473"/>
                </a:lnTo>
                <a:lnTo>
                  <a:pt x="391906" y="90635"/>
                </a:lnTo>
                <a:lnTo>
                  <a:pt x="366344" y="85318"/>
                </a:lnTo>
                <a:lnTo>
                  <a:pt x="363283" y="85318"/>
                </a:lnTo>
                <a:lnTo>
                  <a:pt x="325297" y="99707"/>
                </a:lnTo>
                <a:lnTo>
                  <a:pt x="310730" y="111048"/>
                </a:lnTo>
                <a:lnTo>
                  <a:pt x="305346" y="93408"/>
                </a:lnTo>
                <a:lnTo>
                  <a:pt x="287258" y="55244"/>
                </a:lnTo>
                <a:lnTo>
                  <a:pt x="260165" y="25754"/>
                </a:lnTo>
                <a:lnTo>
                  <a:pt x="226329" y="6738"/>
                </a:lnTo>
                <a:lnTo>
                  <a:pt x="188010"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cs typeface="Arial" panose="020B0604020202020204" pitchFamily="34" charset="0"/>
            </a:endParaRPr>
          </a:p>
        </p:txBody>
      </p:sp>
      <p:sp>
        <p:nvSpPr>
          <p:cNvPr id="86" name="object 16"/>
          <p:cNvSpPr>
            <a:spLocks noChangeAspect="1"/>
          </p:cNvSpPr>
          <p:nvPr/>
        </p:nvSpPr>
        <p:spPr>
          <a:xfrm>
            <a:off x="4111814" y="1436068"/>
            <a:ext cx="614680" cy="419100"/>
          </a:xfrm>
          <a:custGeom>
            <a:avLst/>
            <a:gdLst/>
            <a:ahLst/>
            <a:cxnLst/>
            <a:rect l="l" t="t" r="r" b="b"/>
            <a:pathLst>
              <a:path w="558800" h="381000">
                <a:moveTo>
                  <a:pt x="200723" y="0"/>
                </a:moveTo>
                <a:lnTo>
                  <a:pt x="157553" y="7671"/>
                </a:lnTo>
                <a:lnTo>
                  <a:pt x="120056" y="29035"/>
                </a:lnTo>
                <a:lnTo>
                  <a:pt x="90483" y="61612"/>
                </a:lnTo>
                <a:lnTo>
                  <a:pt x="71087" y="102924"/>
                </a:lnTo>
                <a:lnTo>
                  <a:pt x="64122" y="150495"/>
                </a:lnTo>
                <a:lnTo>
                  <a:pt x="64122" y="158496"/>
                </a:lnTo>
                <a:lnTo>
                  <a:pt x="64710" y="166395"/>
                </a:lnTo>
                <a:lnTo>
                  <a:pt x="65798" y="174040"/>
                </a:lnTo>
                <a:lnTo>
                  <a:pt x="39395" y="189054"/>
                </a:lnTo>
                <a:lnTo>
                  <a:pt x="18568" y="211962"/>
                </a:lnTo>
                <a:lnTo>
                  <a:pt x="4907" y="241024"/>
                </a:lnTo>
                <a:lnTo>
                  <a:pt x="0" y="274497"/>
                </a:lnTo>
                <a:lnTo>
                  <a:pt x="7021" y="314294"/>
                </a:lnTo>
                <a:lnTo>
                  <a:pt x="26264" y="347210"/>
                </a:lnTo>
                <a:lnTo>
                  <a:pt x="54906" y="370161"/>
                </a:lnTo>
                <a:lnTo>
                  <a:pt x="90246" y="380161"/>
                </a:lnTo>
                <a:lnTo>
                  <a:pt x="90487" y="380174"/>
                </a:lnTo>
                <a:lnTo>
                  <a:pt x="92341" y="380288"/>
                </a:lnTo>
                <a:lnTo>
                  <a:pt x="94208" y="380377"/>
                </a:lnTo>
                <a:lnTo>
                  <a:pt x="97980" y="380377"/>
                </a:lnTo>
                <a:lnTo>
                  <a:pt x="101688" y="380187"/>
                </a:lnTo>
                <a:lnTo>
                  <a:pt x="478863" y="380187"/>
                </a:lnTo>
                <a:lnTo>
                  <a:pt x="509992" y="371558"/>
                </a:lnTo>
                <a:lnTo>
                  <a:pt x="530823" y="354977"/>
                </a:lnTo>
                <a:lnTo>
                  <a:pt x="94970" y="354977"/>
                </a:lnTo>
                <a:lnTo>
                  <a:pt x="91935" y="354812"/>
                </a:lnTo>
                <a:lnTo>
                  <a:pt x="65778" y="347194"/>
                </a:lnTo>
                <a:lnTo>
                  <a:pt x="44675" y="329695"/>
                </a:lnTo>
                <a:lnTo>
                  <a:pt x="30549" y="304659"/>
                </a:lnTo>
                <a:lnTo>
                  <a:pt x="25399" y="274497"/>
                </a:lnTo>
                <a:lnTo>
                  <a:pt x="28944" y="249247"/>
                </a:lnTo>
                <a:lnTo>
                  <a:pt x="38946" y="227079"/>
                </a:lnTo>
                <a:lnTo>
                  <a:pt x="54455" y="209468"/>
                </a:lnTo>
                <a:lnTo>
                  <a:pt x="74523" y="197891"/>
                </a:lnTo>
                <a:lnTo>
                  <a:pt x="93852" y="190817"/>
                </a:lnTo>
                <a:lnTo>
                  <a:pt x="90004" y="163880"/>
                </a:lnTo>
                <a:lnTo>
                  <a:pt x="89618" y="158496"/>
                </a:lnTo>
                <a:lnTo>
                  <a:pt x="89522" y="150495"/>
                </a:lnTo>
                <a:lnTo>
                  <a:pt x="98274" y="101845"/>
                </a:lnTo>
                <a:lnTo>
                  <a:pt x="122129" y="62077"/>
                </a:lnTo>
                <a:lnTo>
                  <a:pt x="157480" y="35244"/>
                </a:lnTo>
                <a:lnTo>
                  <a:pt x="200723" y="25400"/>
                </a:lnTo>
                <a:lnTo>
                  <a:pt x="275076" y="25400"/>
                </a:lnTo>
                <a:lnTo>
                  <a:pt x="243776" y="7627"/>
                </a:lnTo>
                <a:lnTo>
                  <a:pt x="200723" y="0"/>
                </a:lnTo>
                <a:close/>
              </a:path>
              <a:path w="558800" h="381000">
                <a:moveTo>
                  <a:pt x="478863" y="380187"/>
                </a:moveTo>
                <a:lnTo>
                  <a:pt x="101688" y="380187"/>
                </a:lnTo>
                <a:lnTo>
                  <a:pt x="469455" y="380225"/>
                </a:lnTo>
                <a:lnTo>
                  <a:pt x="472503" y="380377"/>
                </a:lnTo>
                <a:lnTo>
                  <a:pt x="475602" y="380377"/>
                </a:lnTo>
                <a:lnTo>
                  <a:pt x="477126" y="380314"/>
                </a:lnTo>
                <a:lnTo>
                  <a:pt x="478637" y="380225"/>
                </a:lnTo>
                <a:lnTo>
                  <a:pt x="478863" y="380187"/>
                </a:lnTo>
                <a:close/>
              </a:path>
              <a:path w="558800" h="381000">
                <a:moveTo>
                  <a:pt x="101688" y="354787"/>
                </a:moveTo>
                <a:lnTo>
                  <a:pt x="100888" y="354787"/>
                </a:lnTo>
                <a:lnTo>
                  <a:pt x="97434" y="354977"/>
                </a:lnTo>
                <a:lnTo>
                  <a:pt x="473011" y="354977"/>
                </a:lnTo>
                <a:lnTo>
                  <a:pt x="470204" y="354825"/>
                </a:lnTo>
                <a:lnTo>
                  <a:pt x="101688" y="354787"/>
                </a:lnTo>
                <a:close/>
              </a:path>
              <a:path w="558800" h="381000">
                <a:moveTo>
                  <a:pt x="531304" y="219443"/>
                </a:moveTo>
                <a:lnTo>
                  <a:pt x="474052" y="219443"/>
                </a:lnTo>
                <a:lnTo>
                  <a:pt x="497060" y="224777"/>
                </a:lnTo>
                <a:lnTo>
                  <a:pt x="515866" y="239315"/>
                </a:lnTo>
                <a:lnTo>
                  <a:pt x="528554" y="260859"/>
                </a:lnTo>
                <a:lnTo>
                  <a:pt x="533209" y="287210"/>
                </a:lnTo>
                <a:lnTo>
                  <a:pt x="528935" y="312553"/>
                </a:lnTo>
                <a:lnTo>
                  <a:pt x="499642" y="348334"/>
                </a:lnTo>
                <a:lnTo>
                  <a:pt x="475094" y="354977"/>
                </a:lnTo>
                <a:lnTo>
                  <a:pt x="530823" y="354977"/>
                </a:lnTo>
                <a:lnTo>
                  <a:pt x="535365" y="351362"/>
                </a:lnTo>
                <a:lnTo>
                  <a:pt x="552389" y="322344"/>
                </a:lnTo>
                <a:lnTo>
                  <a:pt x="558609" y="287210"/>
                </a:lnTo>
                <a:lnTo>
                  <a:pt x="551964" y="250943"/>
                </a:lnTo>
                <a:lnTo>
                  <a:pt x="533842" y="221329"/>
                </a:lnTo>
                <a:lnTo>
                  <a:pt x="531304" y="219443"/>
                </a:lnTo>
                <a:close/>
              </a:path>
              <a:path w="558800" h="381000">
                <a:moveTo>
                  <a:pt x="436301" y="110718"/>
                </a:moveTo>
                <a:lnTo>
                  <a:pt x="379056" y="110718"/>
                </a:lnTo>
                <a:lnTo>
                  <a:pt x="400032" y="115184"/>
                </a:lnTo>
                <a:lnTo>
                  <a:pt x="417836" y="127515"/>
                </a:lnTo>
                <a:lnTo>
                  <a:pt x="430877" y="146117"/>
                </a:lnTo>
                <a:lnTo>
                  <a:pt x="437565" y="169392"/>
                </a:lnTo>
                <a:lnTo>
                  <a:pt x="438429" y="176580"/>
                </a:lnTo>
                <a:lnTo>
                  <a:pt x="438276" y="183807"/>
                </a:lnTo>
                <a:lnTo>
                  <a:pt x="431482" y="225437"/>
                </a:lnTo>
                <a:lnTo>
                  <a:pt x="468782" y="219659"/>
                </a:lnTo>
                <a:lnTo>
                  <a:pt x="471462" y="219443"/>
                </a:lnTo>
                <a:lnTo>
                  <a:pt x="531304" y="219443"/>
                </a:lnTo>
                <a:lnTo>
                  <a:pt x="506965" y="201364"/>
                </a:lnTo>
                <a:lnTo>
                  <a:pt x="478278" y="194983"/>
                </a:lnTo>
                <a:lnTo>
                  <a:pt x="462191" y="194983"/>
                </a:lnTo>
                <a:lnTo>
                  <a:pt x="463081" y="188005"/>
                </a:lnTo>
                <a:lnTo>
                  <a:pt x="463491" y="180898"/>
                </a:lnTo>
                <a:lnTo>
                  <a:pt x="463403" y="173687"/>
                </a:lnTo>
                <a:lnTo>
                  <a:pt x="462793" y="166370"/>
                </a:lnTo>
                <a:lnTo>
                  <a:pt x="453237" y="133935"/>
                </a:lnTo>
                <a:lnTo>
                  <a:pt x="436301" y="110718"/>
                </a:lnTo>
                <a:close/>
              </a:path>
              <a:path w="558800" h="381000">
                <a:moveTo>
                  <a:pt x="474052" y="194043"/>
                </a:moveTo>
                <a:lnTo>
                  <a:pt x="470026" y="194043"/>
                </a:lnTo>
                <a:lnTo>
                  <a:pt x="466064" y="194386"/>
                </a:lnTo>
                <a:lnTo>
                  <a:pt x="462191" y="194983"/>
                </a:lnTo>
                <a:lnTo>
                  <a:pt x="478278" y="194983"/>
                </a:lnTo>
                <a:lnTo>
                  <a:pt x="474052" y="194043"/>
                </a:lnTo>
                <a:close/>
              </a:path>
              <a:path w="558800" h="381000">
                <a:moveTo>
                  <a:pt x="275076" y="25400"/>
                </a:moveTo>
                <a:lnTo>
                  <a:pt x="200723" y="25400"/>
                </a:lnTo>
                <a:lnTo>
                  <a:pt x="235006" y="31489"/>
                </a:lnTo>
                <a:lnTo>
                  <a:pt x="265314" y="48672"/>
                </a:lnTo>
                <a:lnTo>
                  <a:pt x="289618" y="75324"/>
                </a:lnTo>
                <a:lnTo>
                  <a:pt x="305892" y="109816"/>
                </a:lnTo>
                <a:lnTo>
                  <a:pt x="316699" y="145097"/>
                </a:lnTo>
                <a:lnTo>
                  <a:pt x="345808" y="122428"/>
                </a:lnTo>
                <a:lnTo>
                  <a:pt x="376593" y="110718"/>
                </a:lnTo>
                <a:lnTo>
                  <a:pt x="436301" y="110718"/>
                </a:lnTo>
                <a:lnTo>
                  <a:pt x="434511" y="108264"/>
                </a:lnTo>
                <a:lnTo>
                  <a:pt x="425624" y="102387"/>
                </a:lnTo>
                <a:lnTo>
                  <a:pt x="330187" y="102387"/>
                </a:lnTo>
                <a:lnTo>
                  <a:pt x="310737" y="61277"/>
                </a:lnTo>
                <a:lnTo>
                  <a:pt x="281190" y="28871"/>
                </a:lnTo>
                <a:lnTo>
                  <a:pt x="275076" y="25400"/>
                </a:lnTo>
                <a:close/>
              </a:path>
              <a:path w="558800" h="381000">
                <a:moveTo>
                  <a:pt x="379056" y="85318"/>
                </a:moveTo>
                <a:lnTo>
                  <a:pt x="375399" y="85318"/>
                </a:lnTo>
                <a:lnTo>
                  <a:pt x="371703" y="85585"/>
                </a:lnTo>
                <a:lnTo>
                  <a:pt x="330187" y="102387"/>
                </a:lnTo>
                <a:lnTo>
                  <a:pt x="425624" y="102387"/>
                </a:lnTo>
                <a:lnTo>
                  <a:pt x="408993" y="91389"/>
                </a:lnTo>
                <a:lnTo>
                  <a:pt x="379056" y="85318"/>
                </a:lnTo>
                <a:close/>
              </a:path>
            </a:pathLst>
          </a:custGeom>
          <a:solidFill>
            <a:srgbClr val="231F20"/>
          </a:solidFill>
        </p:spPr>
        <p:txBody>
          <a:bodyPr wrap="square" lIns="0" tIns="0" rIns="0" bIns="0" rtlCol="0"/>
          <a:lstStyle/>
          <a:p>
            <a:endParaRPr>
              <a:latin typeface="Meiryo UI" panose="020B0604030504040204" pitchFamily="50" charset="-128"/>
              <a:ea typeface="Meiryo UI" panose="020B0604030504040204" pitchFamily="50" charset="-128"/>
              <a:cs typeface="Arial" panose="020B0604020202020204" pitchFamily="34" charset="0"/>
            </a:endParaRPr>
          </a:p>
        </p:txBody>
      </p:sp>
      <p:grpSp>
        <p:nvGrpSpPr>
          <p:cNvPr id="2" name="グループ化 1"/>
          <p:cNvGrpSpPr/>
          <p:nvPr/>
        </p:nvGrpSpPr>
        <p:grpSpPr>
          <a:xfrm>
            <a:off x="5526889" y="1069497"/>
            <a:ext cx="648970" cy="465455"/>
            <a:chOff x="6336302" y="3845834"/>
            <a:chExt cx="648970" cy="465455"/>
          </a:xfrm>
        </p:grpSpPr>
        <p:sp>
          <p:nvSpPr>
            <p:cNvPr id="89" name="object 19"/>
            <p:cNvSpPr/>
            <p:nvPr/>
          </p:nvSpPr>
          <p:spPr>
            <a:xfrm>
              <a:off x="6434105" y="3883579"/>
              <a:ext cx="453390" cy="257175"/>
            </a:xfrm>
            <a:custGeom>
              <a:avLst/>
              <a:gdLst/>
              <a:ahLst/>
              <a:cxnLst/>
              <a:rect l="l" t="t" r="r" b="b"/>
              <a:pathLst>
                <a:path w="453390" h="257175">
                  <a:moveTo>
                    <a:pt x="452894" y="0"/>
                  </a:moveTo>
                  <a:lnTo>
                    <a:pt x="0" y="0"/>
                  </a:lnTo>
                  <a:lnTo>
                    <a:pt x="0" y="256641"/>
                  </a:lnTo>
                  <a:lnTo>
                    <a:pt x="452894" y="256641"/>
                  </a:lnTo>
                  <a:lnTo>
                    <a:pt x="452894"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cs typeface="Arial" panose="020B0604020202020204" pitchFamily="34" charset="0"/>
              </a:endParaRPr>
            </a:p>
          </p:txBody>
        </p:sp>
        <p:sp>
          <p:nvSpPr>
            <p:cNvPr id="90" name="object 20"/>
            <p:cNvSpPr/>
            <p:nvPr/>
          </p:nvSpPr>
          <p:spPr>
            <a:xfrm>
              <a:off x="6336302" y="3845834"/>
              <a:ext cx="648970" cy="465455"/>
            </a:xfrm>
            <a:custGeom>
              <a:avLst/>
              <a:gdLst/>
              <a:ahLst/>
              <a:cxnLst/>
              <a:rect l="l" t="t" r="r" b="b"/>
              <a:pathLst>
                <a:path w="648970" h="465455">
                  <a:moveTo>
                    <a:pt x="561708" y="0"/>
                  </a:moveTo>
                  <a:lnTo>
                    <a:pt x="86817" y="0"/>
                  </a:lnTo>
                  <a:lnTo>
                    <a:pt x="76408" y="2102"/>
                  </a:lnTo>
                  <a:lnTo>
                    <a:pt x="67911" y="7834"/>
                  </a:lnTo>
                  <a:lnTo>
                    <a:pt x="62183" y="16335"/>
                  </a:lnTo>
                  <a:lnTo>
                    <a:pt x="60083" y="26746"/>
                  </a:lnTo>
                  <a:lnTo>
                    <a:pt x="60083" y="332117"/>
                  </a:lnTo>
                  <a:lnTo>
                    <a:pt x="812" y="406628"/>
                  </a:lnTo>
                  <a:lnTo>
                    <a:pt x="0" y="408965"/>
                  </a:lnTo>
                  <a:lnTo>
                    <a:pt x="0" y="443534"/>
                  </a:lnTo>
                  <a:lnTo>
                    <a:pt x="1676" y="451847"/>
                  </a:lnTo>
                  <a:lnTo>
                    <a:pt x="6248" y="458633"/>
                  </a:lnTo>
                  <a:lnTo>
                    <a:pt x="13030" y="463206"/>
                  </a:lnTo>
                  <a:lnTo>
                    <a:pt x="21335" y="464883"/>
                  </a:lnTo>
                  <a:lnTo>
                    <a:pt x="627189" y="464883"/>
                  </a:lnTo>
                  <a:lnTo>
                    <a:pt x="635497" y="463206"/>
                  </a:lnTo>
                  <a:lnTo>
                    <a:pt x="642283" y="458633"/>
                  </a:lnTo>
                  <a:lnTo>
                    <a:pt x="646859" y="451847"/>
                  </a:lnTo>
                  <a:lnTo>
                    <a:pt x="648538" y="443534"/>
                  </a:lnTo>
                  <a:lnTo>
                    <a:pt x="648538" y="439508"/>
                  </a:lnTo>
                  <a:lnTo>
                    <a:pt x="263309" y="439508"/>
                  </a:lnTo>
                  <a:lnTo>
                    <a:pt x="263309" y="407238"/>
                  </a:lnTo>
                  <a:lnTo>
                    <a:pt x="647918" y="407238"/>
                  </a:lnTo>
                  <a:lnTo>
                    <a:pt x="647700" y="406628"/>
                  </a:lnTo>
                  <a:lnTo>
                    <a:pt x="588454" y="332117"/>
                  </a:lnTo>
                  <a:lnTo>
                    <a:pt x="588454" y="294385"/>
                  </a:lnTo>
                  <a:lnTo>
                    <a:pt x="97802" y="294385"/>
                  </a:lnTo>
                  <a:lnTo>
                    <a:pt x="97802" y="37744"/>
                  </a:lnTo>
                  <a:lnTo>
                    <a:pt x="588454" y="37744"/>
                  </a:lnTo>
                  <a:lnTo>
                    <a:pt x="588454" y="26746"/>
                  </a:lnTo>
                  <a:lnTo>
                    <a:pt x="586352" y="16335"/>
                  </a:lnTo>
                  <a:lnTo>
                    <a:pt x="580620" y="7834"/>
                  </a:lnTo>
                  <a:lnTo>
                    <a:pt x="572118" y="2102"/>
                  </a:lnTo>
                  <a:lnTo>
                    <a:pt x="561708" y="0"/>
                  </a:lnTo>
                  <a:close/>
                </a:path>
                <a:path w="648970" h="465455">
                  <a:moveTo>
                    <a:pt x="647918" y="407238"/>
                  </a:moveTo>
                  <a:lnTo>
                    <a:pt x="385216" y="407238"/>
                  </a:lnTo>
                  <a:lnTo>
                    <a:pt x="385216" y="439508"/>
                  </a:lnTo>
                  <a:lnTo>
                    <a:pt x="648538" y="439508"/>
                  </a:lnTo>
                  <a:lnTo>
                    <a:pt x="648538" y="408965"/>
                  </a:lnTo>
                  <a:lnTo>
                    <a:pt x="647918" y="407238"/>
                  </a:lnTo>
                  <a:close/>
                </a:path>
                <a:path w="648970" h="465455">
                  <a:moveTo>
                    <a:pt x="588454" y="37744"/>
                  </a:moveTo>
                  <a:lnTo>
                    <a:pt x="550697" y="37744"/>
                  </a:lnTo>
                  <a:lnTo>
                    <a:pt x="550697" y="294385"/>
                  </a:lnTo>
                  <a:lnTo>
                    <a:pt x="588454" y="294385"/>
                  </a:lnTo>
                  <a:lnTo>
                    <a:pt x="588454" y="37744"/>
                  </a:lnTo>
                  <a:close/>
                </a:path>
              </a:pathLst>
            </a:custGeom>
            <a:solidFill>
              <a:srgbClr val="231F20"/>
            </a:solidFill>
          </p:spPr>
          <p:txBody>
            <a:bodyPr wrap="square" lIns="0" tIns="0" rIns="0" bIns="0" rtlCol="0"/>
            <a:lstStyle/>
            <a:p>
              <a:endParaRPr>
                <a:latin typeface="Meiryo UI" panose="020B0604030504040204" pitchFamily="50" charset="-128"/>
                <a:ea typeface="Meiryo UI" panose="020B0604030504040204" pitchFamily="50" charset="-128"/>
                <a:cs typeface="Arial" panose="020B0604020202020204" pitchFamily="34" charset="0"/>
              </a:endParaRPr>
            </a:p>
          </p:txBody>
        </p:sp>
        <p:sp>
          <p:nvSpPr>
            <p:cNvPr id="91" name="object 21"/>
            <p:cNvSpPr/>
            <p:nvPr/>
          </p:nvSpPr>
          <p:spPr>
            <a:xfrm>
              <a:off x="6599612" y="4253072"/>
              <a:ext cx="121920" cy="32384"/>
            </a:xfrm>
            <a:custGeom>
              <a:avLst/>
              <a:gdLst/>
              <a:ahLst/>
              <a:cxnLst/>
              <a:rect l="l" t="t" r="r" b="b"/>
              <a:pathLst>
                <a:path w="121920" h="32385">
                  <a:moveTo>
                    <a:pt x="121907" y="0"/>
                  </a:moveTo>
                  <a:lnTo>
                    <a:pt x="0" y="0"/>
                  </a:lnTo>
                  <a:lnTo>
                    <a:pt x="0" y="32270"/>
                  </a:lnTo>
                  <a:lnTo>
                    <a:pt x="121907" y="32270"/>
                  </a:lnTo>
                  <a:lnTo>
                    <a:pt x="121907"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cs typeface="Arial" panose="020B0604020202020204" pitchFamily="34" charset="0"/>
              </a:endParaRPr>
            </a:p>
          </p:txBody>
        </p:sp>
        <p:sp>
          <p:nvSpPr>
            <p:cNvPr id="92" name="object 22"/>
            <p:cNvSpPr/>
            <p:nvPr/>
          </p:nvSpPr>
          <p:spPr>
            <a:xfrm>
              <a:off x="6503587" y="3930187"/>
              <a:ext cx="314325" cy="179705"/>
            </a:xfrm>
            <a:custGeom>
              <a:avLst/>
              <a:gdLst/>
              <a:ahLst/>
              <a:cxnLst/>
              <a:rect l="l" t="t" r="r" b="b"/>
              <a:pathLst>
                <a:path w="314325" h="179705">
                  <a:moveTo>
                    <a:pt x="44831" y="134543"/>
                  </a:moveTo>
                  <a:lnTo>
                    <a:pt x="0" y="134543"/>
                  </a:lnTo>
                  <a:lnTo>
                    <a:pt x="0" y="179400"/>
                  </a:lnTo>
                  <a:lnTo>
                    <a:pt x="44831" y="179400"/>
                  </a:lnTo>
                  <a:lnTo>
                    <a:pt x="44831" y="134543"/>
                  </a:lnTo>
                  <a:close/>
                </a:path>
                <a:path w="314325" h="179705">
                  <a:moveTo>
                    <a:pt x="112128" y="89700"/>
                  </a:moveTo>
                  <a:lnTo>
                    <a:pt x="67271" y="89700"/>
                  </a:lnTo>
                  <a:lnTo>
                    <a:pt x="67271" y="179400"/>
                  </a:lnTo>
                  <a:lnTo>
                    <a:pt x="112128" y="179400"/>
                  </a:lnTo>
                  <a:lnTo>
                    <a:pt x="112128" y="89700"/>
                  </a:lnTo>
                  <a:close/>
                </a:path>
                <a:path w="314325" h="179705">
                  <a:moveTo>
                    <a:pt x="179412" y="67271"/>
                  </a:moveTo>
                  <a:lnTo>
                    <a:pt x="134556" y="67271"/>
                  </a:lnTo>
                  <a:lnTo>
                    <a:pt x="134556" y="179400"/>
                  </a:lnTo>
                  <a:lnTo>
                    <a:pt x="179412" y="179400"/>
                  </a:lnTo>
                  <a:lnTo>
                    <a:pt x="179412" y="67271"/>
                  </a:lnTo>
                  <a:close/>
                </a:path>
                <a:path w="314325" h="179705">
                  <a:moveTo>
                    <a:pt x="246672" y="0"/>
                  </a:moveTo>
                  <a:lnTo>
                    <a:pt x="201841" y="0"/>
                  </a:lnTo>
                  <a:lnTo>
                    <a:pt x="201841" y="179400"/>
                  </a:lnTo>
                  <a:lnTo>
                    <a:pt x="246672" y="179400"/>
                  </a:lnTo>
                  <a:lnTo>
                    <a:pt x="246672" y="0"/>
                  </a:lnTo>
                  <a:close/>
                </a:path>
                <a:path w="314325" h="179705">
                  <a:moveTo>
                    <a:pt x="313956" y="44843"/>
                  </a:moveTo>
                  <a:lnTo>
                    <a:pt x="269125" y="44843"/>
                  </a:lnTo>
                  <a:lnTo>
                    <a:pt x="269125" y="179400"/>
                  </a:lnTo>
                  <a:lnTo>
                    <a:pt x="313956" y="179400"/>
                  </a:lnTo>
                  <a:lnTo>
                    <a:pt x="313956" y="44843"/>
                  </a:lnTo>
                  <a:close/>
                </a:path>
              </a:pathLst>
            </a:custGeom>
            <a:solidFill>
              <a:srgbClr val="231F20"/>
            </a:solidFill>
          </p:spPr>
          <p:txBody>
            <a:bodyPr wrap="square" lIns="0" tIns="0" rIns="0" bIns="0" rtlCol="0"/>
            <a:lstStyle/>
            <a:p>
              <a:endParaRPr>
                <a:latin typeface="Meiryo UI" panose="020B0604030504040204" pitchFamily="50" charset="-128"/>
                <a:ea typeface="Meiryo UI" panose="020B0604030504040204" pitchFamily="50" charset="-128"/>
                <a:cs typeface="Arial" panose="020B0604020202020204" pitchFamily="34" charset="0"/>
              </a:endParaRPr>
            </a:p>
          </p:txBody>
        </p:sp>
      </p:grpSp>
      <p:sp>
        <p:nvSpPr>
          <p:cNvPr id="95" name="object 46"/>
          <p:cNvSpPr txBox="1"/>
          <p:nvPr/>
        </p:nvSpPr>
        <p:spPr>
          <a:xfrm>
            <a:off x="2100902" y="1595819"/>
            <a:ext cx="1728470" cy="200055"/>
          </a:xfrm>
          <a:prstGeom prst="rect">
            <a:avLst/>
          </a:prstGeom>
        </p:spPr>
        <p:txBody>
          <a:bodyPr vert="horz" wrap="square" lIns="0" tIns="0" rIns="0" bIns="0" rtlCol="0">
            <a:spAutoFit/>
          </a:bodyPr>
          <a:lstStyle/>
          <a:p>
            <a:pPr algn="ctr">
              <a:lnSpc>
                <a:spcPct val="100000"/>
              </a:lnSpc>
            </a:pPr>
            <a:r>
              <a:rPr sz="1300" b="1" spc="40" dirty="0">
                <a:solidFill>
                  <a:srgbClr val="0D586E"/>
                </a:solidFill>
                <a:latin typeface="Meiryo UI" panose="020B0604030504040204" pitchFamily="50" charset="-128"/>
                <a:ea typeface="Meiryo UI" panose="020B0604030504040204" pitchFamily="50" charset="-128"/>
                <a:cs typeface="Arial" panose="020B0604020202020204" pitchFamily="34" charset="0"/>
              </a:rPr>
              <a:t>or</a:t>
            </a:r>
            <a:endParaRPr sz="1100" dirty="0">
              <a:latin typeface="Meiryo UI" panose="020B0604030504040204" pitchFamily="50" charset="-128"/>
              <a:ea typeface="Meiryo UI" panose="020B0604030504040204" pitchFamily="50" charset="-128"/>
              <a:cs typeface="Arial" panose="020B0604020202020204" pitchFamily="34" charset="0"/>
            </a:endParaRPr>
          </a:p>
        </p:txBody>
      </p:sp>
      <p:grpSp>
        <p:nvGrpSpPr>
          <p:cNvPr id="123" name="グループ化 122"/>
          <p:cNvGrpSpPr/>
          <p:nvPr/>
        </p:nvGrpSpPr>
        <p:grpSpPr>
          <a:xfrm>
            <a:off x="2675738" y="841532"/>
            <a:ext cx="392430" cy="693420"/>
            <a:chOff x="2634755" y="950782"/>
            <a:chExt cx="392430" cy="693420"/>
          </a:xfrm>
        </p:grpSpPr>
        <p:sp>
          <p:nvSpPr>
            <p:cNvPr id="96" name="object 48"/>
            <p:cNvSpPr/>
            <p:nvPr/>
          </p:nvSpPr>
          <p:spPr>
            <a:xfrm>
              <a:off x="2634755" y="950782"/>
              <a:ext cx="392430" cy="693420"/>
            </a:xfrm>
            <a:custGeom>
              <a:avLst/>
              <a:gdLst/>
              <a:ahLst/>
              <a:cxnLst/>
              <a:rect l="l" t="t" r="r" b="b"/>
              <a:pathLst>
                <a:path w="392429" h="693419">
                  <a:moveTo>
                    <a:pt x="353415" y="0"/>
                  </a:moveTo>
                  <a:lnTo>
                    <a:pt x="38468" y="0"/>
                  </a:lnTo>
                  <a:lnTo>
                    <a:pt x="23494" y="3022"/>
                  </a:lnTo>
                  <a:lnTo>
                    <a:pt x="11266" y="11268"/>
                  </a:lnTo>
                  <a:lnTo>
                    <a:pt x="3022" y="23499"/>
                  </a:lnTo>
                  <a:lnTo>
                    <a:pt x="0" y="38481"/>
                  </a:lnTo>
                  <a:lnTo>
                    <a:pt x="0" y="654532"/>
                  </a:lnTo>
                  <a:lnTo>
                    <a:pt x="3022" y="669499"/>
                  </a:lnTo>
                  <a:lnTo>
                    <a:pt x="11266" y="681723"/>
                  </a:lnTo>
                  <a:lnTo>
                    <a:pt x="23494" y="689965"/>
                  </a:lnTo>
                  <a:lnTo>
                    <a:pt x="38468" y="692988"/>
                  </a:lnTo>
                  <a:lnTo>
                    <a:pt x="353415" y="692988"/>
                  </a:lnTo>
                  <a:lnTo>
                    <a:pt x="368387" y="689965"/>
                  </a:lnTo>
                  <a:lnTo>
                    <a:pt x="380611" y="681723"/>
                  </a:lnTo>
                  <a:lnTo>
                    <a:pt x="388850" y="669499"/>
                  </a:lnTo>
                  <a:lnTo>
                    <a:pt x="391871" y="654532"/>
                  </a:lnTo>
                  <a:lnTo>
                    <a:pt x="391871" y="38481"/>
                  </a:lnTo>
                  <a:lnTo>
                    <a:pt x="388850" y="23499"/>
                  </a:lnTo>
                  <a:lnTo>
                    <a:pt x="380611" y="11268"/>
                  </a:lnTo>
                  <a:lnTo>
                    <a:pt x="368387" y="3022"/>
                  </a:lnTo>
                  <a:lnTo>
                    <a:pt x="353415" y="0"/>
                  </a:lnTo>
                  <a:close/>
                </a:path>
              </a:pathLst>
            </a:custGeom>
            <a:solidFill>
              <a:srgbClr val="231F20"/>
            </a:solidFill>
          </p:spPr>
          <p:txBody>
            <a:bodyPr wrap="square" lIns="0" tIns="0" rIns="0" bIns="0" rtlCol="0"/>
            <a:lstStyle/>
            <a:p>
              <a:endParaRPr>
                <a:latin typeface="Meiryo UI" panose="020B0604030504040204" pitchFamily="50" charset="-128"/>
                <a:ea typeface="Meiryo UI" panose="020B0604030504040204" pitchFamily="50" charset="-128"/>
                <a:cs typeface="Arial" panose="020B0604020202020204" pitchFamily="34" charset="0"/>
              </a:endParaRPr>
            </a:p>
          </p:txBody>
        </p:sp>
        <p:sp>
          <p:nvSpPr>
            <p:cNvPr id="97" name="object 49"/>
            <p:cNvSpPr/>
            <p:nvPr/>
          </p:nvSpPr>
          <p:spPr>
            <a:xfrm>
              <a:off x="2659283" y="966243"/>
              <a:ext cx="342900" cy="599440"/>
            </a:xfrm>
            <a:custGeom>
              <a:avLst/>
              <a:gdLst/>
              <a:ahLst/>
              <a:cxnLst/>
              <a:rect l="l" t="t" r="r" b="b"/>
              <a:pathLst>
                <a:path w="342900" h="599439">
                  <a:moveTo>
                    <a:pt x="224599" y="3086"/>
                  </a:moveTo>
                  <a:lnTo>
                    <a:pt x="221526" y="0"/>
                  </a:lnTo>
                  <a:lnTo>
                    <a:pt x="121285" y="0"/>
                  </a:lnTo>
                  <a:lnTo>
                    <a:pt x="118198" y="3086"/>
                  </a:lnTo>
                  <a:lnTo>
                    <a:pt x="118198" y="10706"/>
                  </a:lnTo>
                  <a:lnTo>
                    <a:pt x="121285" y="13792"/>
                  </a:lnTo>
                  <a:lnTo>
                    <a:pt x="221526" y="13792"/>
                  </a:lnTo>
                  <a:lnTo>
                    <a:pt x="224599" y="10706"/>
                  </a:lnTo>
                  <a:lnTo>
                    <a:pt x="224599" y="6896"/>
                  </a:lnTo>
                  <a:lnTo>
                    <a:pt x="224599" y="3086"/>
                  </a:lnTo>
                  <a:close/>
                </a:path>
                <a:path w="342900" h="599439">
                  <a:moveTo>
                    <a:pt x="342811" y="58356"/>
                  </a:moveTo>
                  <a:lnTo>
                    <a:pt x="341325" y="51015"/>
                  </a:lnTo>
                  <a:lnTo>
                    <a:pt x="337286" y="45021"/>
                  </a:lnTo>
                  <a:lnTo>
                    <a:pt x="331304" y="40982"/>
                  </a:lnTo>
                  <a:lnTo>
                    <a:pt x="323977" y="39497"/>
                  </a:lnTo>
                  <a:lnTo>
                    <a:pt x="18859" y="39497"/>
                  </a:lnTo>
                  <a:lnTo>
                    <a:pt x="11518" y="40982"/>
                  </a:lnTo>
                  <a:lnTo>
                    <a:pt x="5524" y="45021"/>
                  </a:lnTo>
                  <a:lnTo>
                    <a:pt x="1473" y="51015"/>
                  </a:lnTo>
                  <a:lnTo>
                    <a:pt x="0" y="58356"/>
                  </a:lnTo>
                  <a:lnTo>
                    <a:pt x="0" y="580440"/>
                  </a:lnTo>
                  <a:lnTo>
                    <a:pt x="1473" y="587781"/>
                  </a:lnTo>
                  <a:lnTo>
                    <a:pt x="5524" y="593763"/>
                  </a:lnTo>
                  <a:lnTo>
                    <a:pt x="11518" y="597801"/>
                  </a:lnTo>
                  <a:lnTo>
                    <a:pt x="18859" y="599287"/>
                  </a:lnTo>
                  <a:lnTo>
                    <a:pt x="323977" y="599287"/>
                  </a:lnTo>
                  <a:lnTo>
                    <a:pt x="331304" y="597801"/>
                  </a:lnTo>
                  <a:lnTo>
                    <a:pt x="337286" y="593763"/>
                  </a:lnTo>
                  <a:lnTo>
                    <a:pt x="341325" y="587781"/>
                  </a:lnTo>
                  <a:lnTo>
                    <a:pt x="342811" y="580440"/>
                  </a:lnTo>
                  <a:lnTo>
                    <a:pt x="342811" y="58356"/>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cs typeface="Arial" panose="020B0604020202020204" pitchFamily="34" charset="0"/>
              </a:endParaRPr>
            </a:p>
          </p:txBody>
        </p:sp>
      </p:grpSp>
      <p:sp>
        <p:nvSpPr>
          <p:cNvPr id="111" name="角丸四角形 110"/>
          <p:cNvSpPr/>
          <p:nvPr/>
        </p:nvSpPr>
        <p:spPr>
          <a:xfrm>
            <a:off x="2681287" y="1905896"/>
            <a:ext cx="381333" cy="65918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12" name="テキスト ボックス 111"/>
          <p:cNvSpPr txBox="1"/>
          <p:nvPr/>
        </p:nvSpPr>
        <p:spPr>
          <a:xfrm>
            <a:off x="2602653" y="2230149"/>
            <a:ext cx="461665" cy="381000"/>
          </a:xfrm>
          <a:prstGeom prst="rect">
            <a:avLst/>
          </a:prstGeom>
          <a:noFill/>
        </p:spPr>
        <p:txBody>
          <a:bodyPr vert="eaVert" wrap="square" rtlCol="0">
            <a:spAutoFit/>
          </a:bodyPr>
          <a:lstStyle/>
          <a:p>
            <a:r>
              <a:rPr kumimoji="1" lang="en-US" altLang="ja-JP" dirty="0">
                <a:solidFill>
                  <a:srgbClr val="0070C0"/>
                </a:solidFill>
                <a:latin typeface="Meiryo UI" panose="020B0604030504040204" pitchFamily="50" charset="-128"/>
                <a:ea typeface="Meiryo UI" panose="020B0604030504040204" pitchFamily="50" charset="-128"/>
              </a:rPr>
              <a:t>…</a:t>
            </a:r>
            <a:endParaRPr kumimoji="1" lang="ja-JP" altLang="en-US" dirty="0">
              <a:solidFill>
                <a:srgbClr val="0070C0"/>
              </a:solidFill>
              <a:latin typeface="Meiryo UI" panose="020B0604030504040204" pitchFamily="50" charset="-128"/>
              <a:ea typeface="Meiryo UI" panose="020B0604030504040204" pitchFamily="50" charset="-128"/>
            </a:endParaRPr>
          </a:p>
        </p:txBody>
      </p:sp>
      <p:pic>
        <p:nvPicPr>
          <p:cNvPr id="114" name="図 1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flipH="1" flipV="1">
            <a:off x="2880325" y="1103278"/>
            <a:ext cx="519842" cy="464695"/>
          </a:xfrm>
          <a:prstGeom prst="rect">
            <a:avLst/>
          </a:prstGeom>
        </p:spPr>
      </p:pic>
      <p:sp>
        <p:nvSpPr>
          <p:cNvPr id="118" name="角丸四角形 117"/>
          <p:cNvSpPr/>
          <p:nvPr/>
        </p:nvSpPr>
        <p:spPr>
          <a:xfrm>
            <a:off x="305269" y="40312"/>
            <a:ext cx="1764000" cy="356139"/>
          </a:xfrm>
          <a:prstGeom prst="roundRect">
            <a:avLst>
              <a:gd name="adj" fmla="val 50000"/>
            </a:avLst>
          </a:prstGeom>
          <a:solidFill>
            <a:srgbClr val="469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Meiryo UI" panose="020B0604030504040204" pitchFamily="50" charset="-128"/>
                <a:ea typeface="Meiryo UI" panose="020B0604030504040204" pitchFamily="50" charset="-128"/>
              </a:rPr>
              <a:t>ラインケアで守る</a:t>
            </a:r>
          </a:p>
        </p:txBody>
      </p:sp>
      <p:sp>
        <p:nvSpPr>
          <p:cNvPr id="119" name="正方形/長方形 118"/>
          <p:cNvSpPr/>
          <p:nvPr/>
        </p:nvSpPr>
        <p:spPr>
          <a:xfrm>
            <a:off x="-117" y="-16748"/>
            <a:ext cx="172278" cy="9936000"/>
          </a:xfrm>
          <a:prstGeom prst="rect">
            <a:avLst/>
          </a:prstGeom>
          <a:solidFill>
            <a:srgbClr val="469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20" name="正方形/長方形 119"/>
          <p:cNvSpPr/>
          <p:nvPr/>
        </p:nvSpPr>
        <p:spPr>
          <a:xfrm>
            <a:off x="6685722" y="-13253"/>
            <a:ext cx="172278" cy="9936000"/>
          </a:xfrm>
          <a:prstGeom prst="rect">
            <a:avLst/>
          </a:prstGeom>
          <a:solidFill>
            <a:srgbClr val="469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grpSp>
        <p:nvGrpSpPr>
          <p:cNvPr id="125" name="グループ化 124"/>
          <p:cNvGrpSpPr>
            <a:grpSpLocks noChangeAspect="1"/>
          </p:cNvGrpSpPr>
          <p:nvPr/>
        </p:nvGrpSpPr>
        <p:grpSpPr>
          <a:xfrm rot="20227893" flipH="1">
            <a:off x="3697716" y="1400479"/>
            <a:ext cx="360000" cy="441846"/>
            <a:chOff x="8336570" y="3435735"/>
            <a:chExt cx="257144" cy="315595"/>
          </a:xfrm>
        </p:grpSpPr>
        <p:sp>
          <p:nvSpPr>
            <p:cNvPr id="126" name="object 74"/>
            <p:cNvSpPr/>
            <p:nvPr/>
          </p:nvSpPr>
          <p:spPr>
            <a:xfrm>
              <a:off x="8336570" y="3435735"/>
              <a:ext cx="171450" cy="315595"/>
            </a:xfrm>
            <a:custGeom>
              <a:avLst/>
              <a:gdLst/>
              <a:ahLst/>
              <a:cxnLst/>
              <a:rect l="l" t="t" r="r" b="b"/>
              <a:pathLst>
                <a:path w="171450" h="315595">
                  <a:moveTo>
                    <a:pt x="15496" y="0"/>
                  </a:moveTo>
                  <a:lnTo>
                    <a:pt x="2808" y="47835"/>
                  </a:lnTo>
                  <a:lnTo>
                    <a:pt x="0" y="95812"/>
                  </a:lnTo>
                  <a:lnTo>
                    <a:pt x="6493" y="142653"/>
                  </a:lnTo>
                  <a:lnTo>
                    <a:pt x="21710" y="187082"/>
                  </a:lnTo>
                  <a:lnTo>
                    <a:pt x="45072" y="227821"/>
                  </a:lnTo>
                  <a:lnTo>
                    <a:pt x="76000" y="263595"/>
                  </a:lnTo>
                  <a:lnTo>
                    <a:pt x="113917" y="293126"/>
                  </a:lnTo>
                  <a:lnTo>
                    <a:pt x="158244" y="315137"/>
                  </a:lnTo>
                  <a:lnTo>
                    <a:pt x="171008" y="281216"/>
                  </a:lnTo>
                  <a:lnTo>
                    <a:pt x="128285" y="259240"/>
                  </a:lnTo>
                  <a:lnTo>
                    <a:pt x="92787" y="229101"/>
                  </a:lnTo>
                  <a:lnTo>
                    <a:pt x="65249" y="192421"/>
                  </a:lnTo>
                  <a:lnTo>
                    <a:pt x="46406" y="150823"/>
                  </a:lnTo>
                  <a:lnTo>
                    <a:pt x="36995" y="105932"/>
                  </a:lnTo>
                  <a:lnTo>
                    <a:pt x="37749" y="59371"/>
                  </a:lnTo>
                  <a:lnTo>
                    <a:pt x="49405" y="12763"/>
                  </a:lnTo>
                  <a:lnTo>
                    <a:pt x="15496" y="0"/>
                  </a:lnTo>
                  <a:close/>
                </a:path>
              </a:pathLst>
            </a:custGeom>
            <a:solidFill>
              <a:srgbClr val="02BF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pic>
          <p:nvPicPr>
            <p:cNvPr id="127" name="object 75"/>
            <p:cNvPicPr/>
            <p:nvPr/>
          </p:nvPicPr>
          <p:blipFill>
            <a:blip r:embed="rId6" cstate="print"/>
            <a:stretch>
              <a:fillRect/>
            </a:stretch>
          </p:blipFill>
          <p:spPr>
            <a:xfrm>
              <a:off x="8404672" y="3459522"/>
              <a:ext cx="189042" cy="227596"/>
            </a:xfrm>
            <a:prstGeom prst="rect">
              <a:avLst/>
            </a:prstGeom>
          </p:spPr>
        </p:pic>
      </p:grpSp>
      <p:sp>
        <p:nvSpPr>
          <p:cNvPr id="128" name="object 61"/>
          <p:cNvSpPr/>
          <p:nvPr/>
        </p:nvSpPr>
        <p:spPr>
          <a:xfrm>
            <a:off x="442376" y="435418"/>
            <a:ext cx="3144006" cy="2455544"/>
          </a:xfrm>
          <a:custGeom>
            <a:avLst/>
            <a:gdLst/>
            <a:ahLst/>
            <a:cxnLst/>
            <a:rect l="l" t="t" r="r" b="b"/>
            <a:pathLst>
              <a:path w="1943100" h="3505835">
                <a:moveTo>
                  <a:pt x="0" y="71996"/>
                </a:moveTo>
                <a:lnTo>
                  <a:pt x="5682" y="44041"/>
                </a:lnTo>
                <a:lnTo>
                  <a:pt x="21155" y="21148"/>
                </a:lnTo>
                <a:lnTo>
                  <a:pt x="44051" y="5680"/>
                </a:lnTo>
                <a:lnTo>
                  <a:pt x="72009" y="0"/>
                </a:lnTo>
                <a:lnTo>
                  <a:pt x="1871091" y="0"/>
                </a:lnTo>
                <a:lnTo>
                  <a:pt x="1899046" y="5680"/>
                </a:lnTo>
                <a:lnTo>
                  <a:pt x="1921938" y="21148"/>
                </a:lnTo>
                <a:lnTo>
                  <a:pt x="1937406" y="44041"/>
                </a:lnTo>
                <a:lnTo>
                  <a:pt x="1943087" y="71996"/>
                </a:lnTo>
                <a:lnTo>
                  <a:pt x="1943087" y="3433724"/>
                </a:lnTo>
                <a:lnTo>
                  <a:pt x="1937406" y="3461679"/>
                </a:lnTo>
                <a:lnTo>
                  <a:pt x="1921938" y="3484572"/>
                </a:lnTo>
                <a:lnTo>
                  <a:pt x="1899046" y="3500039"/>
                </a:lnTo>
                <a:lnTo>
                  <a:pt x="1871091" y="3505720"/>
                </a:lnTo>
                <a:lnTo>
                  <a:pt x="72009" y="3505720"/>
                </a:lnTo>
                <a:lnTo>
                  <a:pt x="44051" y="3500039"/>
                </a:lnTo>
                <a:lnTo>
                  <a:pt x="21155" y="3484572"/>
                </a:lnTo>
                <a:lnTo>
                  <a:pt x="5682" y="3461679"/>
                </a:lnTo>
                <a:lnTo>
                  <a:pt x="0" y="3433724"/>
                </a:lnTo>
                <a:lnTo>
                  <a:pt x="0" y="71996"/>
                </a:lnTo>
                <a:close/>
              </a:path>
            </a:pathLst>
          </a:custGeom>
          <a:ln w="19050">
            <a:solidFill>
              <a:srgbClr val="02BFD7"/>
            </a:solidFill>
          </a:ln>
        </p:spPr>
        <p:txBody>
          <a:bodyPr wrap="square" lIns="0" tIns="0" rIns="0" bIns="0" rtlCol="0"/>
          <a:lstStyle/>
          <a:p>
            <a:endParaRPr>
              <a:latin typeface="Meiryo UI" panose="020B0604030504040204" pitchFamily="50" charset="-128"/>
              <a:ea typeface="Meiryo UI" panose="020B0604030504040204" pitchFamily="50" charset="-128"/>
              <a:cs typeface="Arial" panose="020B0604020202020204" pitchFamily="34" charset="0"/>
            </a:endParaRPr>
          </a:p>
        </p:txBody>
      </p:sp>
      <p:sp>
        <p:nvSpPr>
          <p:cNvPr id="129" name="object 62"/>
          <p:cNvSpPr/>
          <p:nvPr/>
        </p:nvSpPr>
        <p:spPr>
          <a:xfrm>
            <a:off x="442375" y="435412"/>
            <a:ext cx="3144006" cy="360000"/>
          </a:xfrm>
          <a:custGeom>
            <a:avLst/>
            <a:gdLst/>
            <a:ahLst/>
            <a:cxnLst/>
            <a:rect l="l" t="t" r="r" b="b"/>
            <a:pathLst>
              <a:path w="1943100" h="382905">
                <a:moveTo>
                  <a:pt x="1871090" y="0"/>
                </a:moveTo>
                <a:lnTo>
                  <a:pt x="72008" y="0"/>
                </a:lnTo>
                <a:lnTo>
                  <a:pt x="43976" y="5657"/>
                </a:lnTo>
                <a:lnTo>
                  <a:pt x="21088" y="21086"/>
                </a:lnTo>
                <a:lnTo>
                  <a:pt x="5657" y="43971"/>
                </a:lnTo>
                <a:lnTo>
                  <a:pt x="0" y="71996"/>
                </a:lnTo>
                <a:lnTo>
                  <a:pt x="0" y="382435"/>
                </a:lnTo>
                <a:lnTo>
                  <a:pt x="1943087" y="382435"/>
                </a:lnTo>
                <a:lnTo>
                  <a:pt x="1943087" y="71996"/>
                </a:lnTo>
                <a:lnTo>
                  <a:pt x="1937429" y="43971"/>
                </a:lnTo>
                <a:lnTo>
                  <a:pt x="1922000" y="21086"/>
                </a:lnTo>
                <a:lnTo>
                  <a:pt x="1899115" y="5657"/>
                </a:lnTo>
                <a:lnTo>
                  <a:pt x="1871090" y="0"/>
                </a:lnTo>
                <a:close/>
              </a:path>
            </a:pathLst>
          </a:custGeom>
          <a:solidFill>
            <a:srgbClr val="02BFD7"/>
          </a:solidFill>
        </p:spPr>
        <p:txBody>
          <a:bodyPr wrap="square" lIns="0" tIns="0" rIns="0" bIns="0" rtlCol="0"/>
          <a:lstStyle/>
          <a:p>
            <a:endParaRPr>
              <a:latin typeface="Meiryo UI" panose="020B0604030504040204" pitchFamily="50" charset="-128"/>
              <a:ea typeface="Meiryo UI" panose="020B0604030504040204" pitchFamily="50" charset="-128"/>
              <a:cs typeface="Arial" panose="020B0604020202020204" pitchFamily="34" charset="0"/>
            </a:endParaRPr>
          </a:p>
        </p:txBody>
      </p:sp>
      <p:sp>
        <p:nvSpPr>
          <p:cNvPr id="130" name="テキスト ボックス 129"/>
          <p:cNvSpPr txBox="1"/>
          <p:nvPr/>
        </p:nvSpPr>
        <p:spPr>
          <a:xfrm>
            <a:off x="2642422" y="885004"/>
            <a:ext cx="502348"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スマホ</a:t>
            </a:r>
          </a:p>
        </p:txBody>
      </p:sp>
      <p:sp>
        <p:nvSpPr>
          <p:cNvPr id="131" name="テキスト ボックス 130"/>
          <p:cNvSpPr txBox="1"/>
          <p:nvPr/>
        </p:nvSpPr>
        <p:spPr>
          <a:xfrm>
            <a:off x="2614222" y="1932426"/>
            <a:ext cx="558749" cy="230832"/>
          </a:xfrm>
          <a:prstGeom prst="rect">
            <a:avLst/>
          </a:prstGeom>
          <a:noFill/>
        </p:spPr>
        <p:txBody>
          <a:bodyPr wrap="square" rtlCol="0">
            <a:spAutoFit/>
          </a:bodyPr>
          <a:lstStyle/>
          <a:p>
            <a:pPr algn="ctr"/>
            <a:r>
              <a:rPr kumimoji="1" lang="ja-JP" altLang="en-US" sz="900" dirty="0">
                <a:latin typeface="Meiryo UI" panose="020B0604030504040204" pitchFamily="50" charset="-128"/>
                <a:ea typeface="Meiryo UI" panose="020B0604030504040204" pitchFamily="50" charset="-128"/>
              </a:rPr>
              <a:t>ルーター</a:t>
            </a:r>
          </a:p>
        </p:txBody>
      </p:sp>
      <p:sp>
        <p:nvSpPr>
          <p:cNvPr id="132" name="テキスト ボックス 131"/>
          <p:cNvSpPr txBox="1"/>
          <p:nvPr/>
        </p:nvSpPr>
        <p:spPr>
          <a:xfrm>
            <a:off x="4111814" y="1633381"/>
            <a:ext cx="558749" cy="230832"/>
          </a:xfrm>
          <a:prstGeom prst="rect">
            <a:avLst/>
          </a:prstGeom>
          <a:noFill/>
        </p:spPr>
        <p:txBody>
          <a:bodyPr wrap="square" rtlCol="0">
            <a:spAutoFit/>
          </a:bodyPr>
          <a:lstStyle/>
          <a:p>
            <a:pPr algn="ctr"/>
            <a:r>
              <a:rPr kumimoji="1" lang="ja-JP" altLang="en-US" sz="900" dirty="0">
                <a:latin typeface="Meiryo UI" panose="020B0604030504040204" pitchFamily="50" charset="-128"/>
                <a:ea typeface="Meiryo UI" panose="020B0604030504040204" pitchFamily="50" charset="-128"/>
              </a:rPr>
              <a:t>クラウド</a:t>
            </a:r>
          </a:p>
        </p:txBody>
      </p:sp>
      <p:sp>
        <p:nvSpPr>
          <p:cNvPr id="133" name="テキスト ボックス 132"/>
          <p:cNvSpPr txBox="1"/>
          <p:nvPr/>
        </p:nvSpPr>
        <p:spPr>
          <a:xfrm>
            <a:off x="1137590" y="459510"/>
            <a:ext cx="1769316"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50" charset="-128"/>
                <a:ea typeface="Meiryo UI" panose="020B0604030504040204" pitchFamily="50" charset="-128"/>
              </a:rPr>
              <a:t>作業者</a:t>
            </a:r>
          </a:p>
        </p:txBody>
      </p:sp>
      <p:sp>
        <p:nvSpPr>
          <p:cNvPr id="136" name="object 61"/>
          <p:cNvSpPr/>
          <p:nvPr/>
        </p:nvSpPr>
        <p:spPr>
          <a:xfrm>
            <a:off x="5276273" y="435418"/>
            <a:ext cx="1179869" cy="2455544"/>
          </a:xfrm>
          <a:custGeom>
            <a:avLst/>
            <a:gdLst/>
            <a:ahLst/>
            <a:cxnLst/>
            <a:rect l="l" t="t" r="r" b="b"/>
            <a:pathLst>
              <a:path w="1943100" h="3505835">
                <a:moveTo>
                  <a:pt x="0" y="71996"/>
                </a:moveTo>
                <a:lnTo>
                  <a:pt x="5682" y="44041"/>
                </a:lnTo>
                <a:lnTo>
                  <a:pt x="21155" y="21148"/>
                </a:lnTo>
                <a:lnTo>
                  <a:pt x="44051" y="5680"/>
                </a:lnTo>
                <a:lnTo>
                  <a:pt x="72009" y="0"/>
                </a:lnTo>
                <a:lnTo>
                  <a:pt x="1871091" y="0"/>
                </a:lnTo>
                <a:lnTo>
                  <a:pt x="1899046" y="5680"/>
                </a:lnTo>
                <a:lnTo>
                  <a:pt x="1921938" y="21148"/>
                </a:lnTo>
                <a:lnTo>
                  <a:pt x="1937406" y="44041"/>
                </a:lnTo>
                <a:lnTo>
                  <a:pt x="1943087" y="71996"/>
                </a:lnTo>
                <a:lnTo>
                  <a:pt x="1943087" y="3433724"/>
                </a:lnTo>
                <a:lnTo>
                  <a:pt x="1937406" y="3461679"/>
                </a:lnTo>
                <a:lnTo>
                  <a:pt x="1921938" y="3484572"/>
                </a:lnTo>
                <a:lnTo>
                  <a:pt x="1899046" y="3500039"/>
                </a:lnTo>
                <a:lnTo>
                  <a:pt x="1871091" y="3505720"/>
                </a:lnTo>
                <a:lnTo>
                  <a:pt x="72009" y="3505720"/>
                </a:lnTo>
                <a:lnTo>
                  <a:pt x="44051" y="3500039"/>
                </a:lnTo>
                <a:lnTo>
                  <a:pt x="21155" y="3484572"/>
                </a:lnTo>
                <a:lnTo>
                  <a:pt x="5682" y="3461679"/>
                </a:lnTo>
                <a:lnTo>
                  <a:pt x="0" y="3433724"/>
                </a:lnTo>
                <a:lnTo>
                  <a:pt x="0" y="71996"/>
                </a:lnTo>
                <a:close/>
              </a:path>
            </a:pathLst>
          </a:custGeom>
          <a:ln w="19050">
            <a:solidFill>
              <a:srgbClr val="02BFD7"/>
            </a:solidFill>
          </a:ln>
        </p:spPr>
        <p:txBody>
          <a:bodyPr wrap="square" lIns="0" tIns="0" rIns="0" bIns="0" rtlCol="0"/>
          <a:lstStyle/>
          <a:p>
            <a:endParaRPr>
              <a:latin typeface="Meiryo UI" panose="020B0604030504040204" pitchFamily="50" charset="-128"/>
              <a:ea typeface="Meiryo UI" panose="020B0604030504040204" pitchFamily="50" charset="-128"/>
              <a:cs typeface="Arial" panose="020B0604020202020204" pitchFamily="34" charset="0"/>
            </a:endParaRPr>
          </a:p>
        </p:txBody>
      </p:sp>
      <p:sp>
        <p:nvSpPr>
          <p:cNvPr id="137" name="object 62"/>
          <p:cNvSpPr/>
          <p:nvPr/>
        </p:nvSpPr>
        <p:spPr>
          <a:xfrm>
            <a:off x="5276272" y="431588"/>
            <a:ext cx="1179869" cy="360000"/>
          </a:xfrm>
          <a:custGeom>
            <a:avLst/>
            <a:gdLst/>
            <a:ahLst/>
            <a:cxnLst/>
            <a:rect l="l" t="t" r="r" b="b"/>
            <a:pathLst>
              <a:path w="1943100" h="382905">
                <a:moveTo>
                  <a:pt x="1871090" y="0"/>
                </a:moveTo>
                <a:lnTo>
                  <a:pt x="72008" y="0"/>
                </a:lnTo>
                <a:lnTo>
                  <a:pt x="43976" y="5657"/>
                </a:lnTo>
                <a:lnTo>
                  <a:pt x="21088" y="21086"/>
                </a:lnTo>
                <a:lnTo>
                  <a:pt x="5657" y="43971"/>
                </a:lnTo>
                <a:lnTo>
                  <a:pt x="0" y="71996"/>
                </a:lnTo>
                <a:lnTo>
                  <a:pt x="0" y="382435"/>
                </a:lnTo>
                <a:lnTo>
                  <a:pt x="1943087" y="382435"/>
                </a:lnTo>
                <a:lnTo>
                  <a:pt x="1943087" y="71996"/>
                </a:lnTo>
                <a:lnTo>
                  <a:pt x="1937429" y="43971"/>
                </a:lnTo>
                <a:lnTo>
                  <a:pt x="1922000" y="21086"/>
                </a:lnTo>
                <a:lnTo>
                  <a:pt x="1899115" y="5657"/>
                </a:lnTo>
                <a:lnTo>
                  <a:pt x="1871090" y="0"/>
                </a:lnTo>
                <a:close/>
              </a:path>
            </a:pathLst>
          </a:custGeom>
          <a:solidFill>
            <a:srgbClr val="02BFD7"/>
          </a:solidFill>
        </p:spPr>
        <p:txBody>
          <a:bodyPr wrap="square" lIns="0" tIns="0" rIns="0" bIns="0" rtlCol="0"/>
          <a:lstStyle/>
          <a:p>
            <a:endParaRPr>
              <a:solidFill>
                <a:schemeClr val="bg1"/>
              </a:solidFill>
              <a:latin typeface="Meiryo UI" panose="020B0604030504040204" pitchFamily="50" charset="-128"/>
              <a:ea typeface="Meiryo UI" panose="020B0604030504040204" pitchFamily="50" charset="-128"/>
              <a:cs typeface="Arial" panose="020B0604020202020204" pitchFamily="34" charset="0"/>
            </a:endParaRPr>
          </a:p>
        </p:txBody>
      </p:sp>
      <p:sp>
        <p:nvSpPr>
          <p:cNvPr id="138" name="テキスト ボックス 137"/>
          <p:cNvSpPr txBox="1"/>
          <p:nvPr/>
        </p:nvSpPr>
        <p:spPr>
          <a:xfrm>
            <a:off x="5464665" y="455686"/>
            <a:ext cx="860343"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50" charset="-128"/>
                <a:ea typeface="Meiryo UI" panose="020B0604030504040204" pitchFamily="50" charset="-128"/>
              </a:rPr>
              <a:t>管理者</a:t>
            </a:r>
          </a:p>
        </p:txBody>
      </p:sp>
      <p:grpSp>
        <p:nvGrpSpPr>
          <p:cNvPr id="139" name="グループ化 138"/>
          <p:cNvGrpSpPr>
            <a:grpSpLocks noChangeAspect="1"/>
          </p:cNvGrpSpPr>
          <p:nvPr/>
        </p:nvGrpSpPr>
        <p:grpSpPr>
          <a:xfrm rot="1372107">
            <a:off x="4743213" y="1423075"/>
            <a:ext cx="360000" cy="441846"/>
            <a:chOff x="8336570" y="3435735"/>
            <a:chExt cx="257144" cy="315595"/>
          </a:xfrm>
        </p:grpSpPr>
        <p:sp>
          <p:nvSpPr>
            <p:cNvPr id="140" name="object 74"/>
            <p:cNvSpPr/>
            <p:nvPr/>
          </p:nvSpPr>
          <p:spPr>
            <a:xfrm>
              <a:off x="8336570" y="3435735"/>
              <a:ext cx="171450" cy="315595"/>
            </a:xfrm>
            <a:custGeom>
              <a:avLst/>
              <a:gdLst/>
              <a:ahLst/>
              <a:cxnLst/>
              <a:rect l="l" t="t" r="r" b="b"/>
              <a:pathLst>
                <a:path w="171450" h="315595">
                  <a:moveTo>
                    <a:pt x="15496" y="0"/>
                  </a:moveTo>
                  <a:lnTo>
                    <a:pt x="2808" y="47835"/>
                  </a:lnTo>
                  <a:lnTo>
                    <a:pt x="0" y="95812"/>
                  </a:lnTo>
                  <a:lnTo>
                    <a:pt x="6493" y="142653"/>
                  </a:lnTo>
                  <a:lnTo>
                    <a:pt x="21710" y="187082"/>
                  </a:lnTo>
                  <a:lnTo>
                    <a:pt x="45072" y="227821"/>
                  </a:lnTo>
                  <a:lnTo>
                    <a:pt x="76000" y="263595"/>
                  </a:lnTo>
                  <a:lnTo>
                    <a:pt x="113917" y="293126"/>
                  </a:lnTo>
                  <a:lnTo>
                    <a:pt x="158244" y="315137"/>
                  </a:lnTo>
                  <a:lnTo>
                    <a:pt x="171008" y="281216"/>
                  </a:lnTo>
                  <a:lnTo>
                    <a:pt x="128285" y="259240"/>
                  </a:lnTo>
                  <a:lnTo>
                    <a:pt x="92787" y="229101"/>
                  </a:lnTo>
                  <a:lnTo>
                    <a:pt x="65249" y="192421"/>
                  </a:lnTo>
                  <a:lnTo>
                    <a:pt x="46406" y="150823"/>
                  </a:lnTo>
                  <a:lnTo>
                    <a:pt x="36995" y="105932"/>
                  </a:lnTo>
                  <a:lnTo>
                    <a:pt x="37749" y="59371"/>
                  </a:lnTo>
                  <a:lnTo>
                    <a:pt x="49405" y="12763"/>
                  </a:lnTo>
                  <a:lnTo>
                    <a:pt x="15496" y="0"/>
                  </a:lnTo>
                  <a:close/>
                </a:path>
              </a:pathLst>
            </a:custGeom>
            <a:solidFill>
              <a:srgbClr val="02BF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pic>
          <p:nvPicPr>
            <p:cNvPr id="141" name="object 75"/>
            <p:cNvPicPr/>
            <p:nvPr/>
          </p:nvPicPr>
          <p:blipFill>
            <a:blip r:embed="rId6" cstate="print"/>
            <a:stretch>
              <a:fillRect/>
            </a:stretch>
          </p:blipFill>
          <p:spPr>
            <a:xfrm>
              <a:off x="8404672" y="3459522"/>
              <a:ext cx="189042" cy="227596"/>
            </a:xfrm>
            <a:prstGeom prst="rect">
              <a:avLst/>
            </a:prstGeom>
          </p:spPr>
        </p:pic>
      </p:grpSp>
      <p:pic>
        <p:nvPicPr>
          <p:cNvPr id="142" name="図 141"/>
          <p:cNvPicPr>
            <a:picLocks noChangeAspect="1"/>
          </p:cNvPicPr>
          <p:nvPr/>
        </p:nvPicPr>
        <p:blipFill>
          <a:blip r:embed="rId7"/>
          <a:stretch>
            <a:fillRect/>
          </a:stretch>
        </p:blipFill>
        <p:spPr>
          <a:xfrm flipH="1">
            <a:off x="518024" y="1126104"/>
            <a:ext cx="990853" cy="1139483"/>
          </a:xfrm>
          <a:prstGeom prst="rect">
            <a:avLst/>
          </a:prstGeom>
        </p:spPr>
      </p:pic>
      <p:pic>
        <p:nvPicPr>
          <p:cNvPr id="113" name="図 1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9858" y="1268254"/>
            <a:ext cx="1034452" cy="1034452"/>
          </a:xfrm>
          <a:prstGeom prst="rect">
            <a:avLst/>
          </a:prstGeom>
        </p:spPr>
      </p:pic>
      <p:grpSp>
        <p:nvGrpSpPr>
          <p:cNvPr id="173" name="グループ化 172"/>
          <p:cNvGrpSpPr>
            <a:grpSpLocks noChangeAspect="1"/>
          </p:cNvGrpSpPr>
          <p:nvPr/>
        </p:nvGrpSpPr>
        <p:grpSpPr>
          <a:xfrm>
            <a:off x="455566" y="2932130"/>
            <a:ext cx="3130815" cy="1705978"/>
            <a:chOff x="1481957" y="4485477"/>
            <a:chExt cx="3996000" cy="2177413"/>
          </a:xfrm>
        </p:grpSpPr>
        <p:pic>
          <p:nvPicPr>
            <p:cNvPr id="146" name="object 14"/>
            <p:cNvPicPr/>
            <p:nvPr/>
          </p:nvPicPr>
          <p:blipFill rotWithShape="1">
            <a:blip r:embed="rId9" cstate="print"/>
            <a:srcRect b="24347"/>
            <a:stretch/>
          </p:blipFill>
          <p:spPr>
            <a:xfrm>
              <a:off x="1482337" y="4485477"/>
              <a:ext cx="3995620" cy="2177413"/>
            </a:xfrm>
            <a:prstGeom prst="rect">
              <a:avLst/>
            </a:prstGeom>
          </p:spPr>
        </p:pic>
        <p:sp>
          <p:nvSpPr>
            <p:cNvPr id="147" name="object 15"/>
            <p:cNvSpPr/>
            <p:nvPr/>
          </p:nvSpPr>
          <p:spPr>
            <a:xfrm>
              <a:off x="1481957" y="4485477"/>
              <a:ext cx="3996000" cy="2172158"/>
            </a:xfrm>
            <a:custGeom>
              <a:avLst/>
              <a:gdLst/>
              <a:ahLst/>
              <a:cxnLst/>
              <a:rect l="l" t="t" r="r" b="b"/>
              <a:pathLst>
                <a:path w="6544309" h="4713605">
                  <a:moveTo>
                    <a:pt x="6543687" y="4713592"/>
                  </a:moveTo>
                  <a:lnTo>
                    <a:pt x="0" y="4713592"/>
                  </a:lnTo>
                  <a:lnTo>
                    <a:pt x="0" y="0"/>
                  </a:lnTo>
                  <a:lnTo>
                    <a:pt x="6543687" y="0"/>
                  </a:lnTo>
                  <a:lnTo>
                    <a:pt x="6543687" y="4713592"/>
                  </a:lnTo>
                  <a:close/>
                </a:path>
              </a:pathLst>
            </a:custGeom>
            <a:ln w="3390">
              <a:solidFill>
                <a:srgbClr val="231F20"/>
              </a:solidFill>
            </a:ln>
          </p:spPr>
          <p:txBody>
            <a:bodyPr wrap="square" lIns="0" tIns="0" rIns="0" bIns="0" rtlCol="0"/>
            <a:lstStyle/>
            <a:p>
              <a:endParaRPr>
                <a:latin typeface="Meiryo UI" panose="020B0604030504040204" pitchFamily="50" charset="-128"/>
                <a:ea typeface="Meiryo UI" panose="020B0604030504040204" pitchFamily="50" charset="-128"/>
                <a:cs typeface="Arial" panose="020B0604020202020204" pitchFamily="34" charset="0"/>
              </a:endParaRPr>
            </a:p>
          </p:txBody>
        </p:sp>
      </p:grpSp>
      <p:sp>
        <p:nvSpPr>
          <p:cNvPr id="175" name="角丸四角形 174"/>
          <p:cNvSpPr/>
          <p:nvPr/>
        </p:nvSpPr>
        <p:spPr>
          <a:xfrm>
            <a:off x="305269" y="4700923"/>
            <a:ext cx="1764000" cy="356139"/>
          </a:xfrm>
          <a:prstGeom prst="roundRect">
            <a:avLst>
              <a:gd name="adj" fmla="val 50000"/>
            </a:avLst>
          </a:prstGeom>
          <a:solidFill>
            <a:srgbClr val="469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Meiryo UI" panose="020B0604030504040204" pitchFamily="50" charset="-128"/>
                <a:ea typeface="Meiryo UI" panose="020B0604030504040204" pitchFamily="50" charset="-128"/>
              </a:rPr>
              <a:t>導入しやすい価格</a:t>
            </a:r>
          </a:p>
        </p:txBody>
      </p:sp>
      <p:sp>
        <p:nvSpPr>
          <p:cNvPr id="167" name="テキスト ボックス 166"/>
          <p:cNvSpPr txBox="1"/>
          <p:nvPr/>
        </p:nvSpPr>
        <p:spPr>
          <a:xfrm>
            <a:off x="4148611" y="2934045"/>
            <a:ext cx="2189661" cy="1779783"/>
          </a:xfrm>
          <a:prstGeom prst="rect">
            <a:avLst/>
          </a:prstGeom>
          <a:noFill/>
        </p:spPr>
        <p:txBody>
          <a:bodyPr wrap="square" rtlCol="0">
            <a:spAutoFit/>
          </a:bodyPr>
          <a:lstStyle/>
          <a:p>
            <a:pPr marL="171450" indent="-171450">
              <a:lnSpc>
                <a:spcPct val="160000"/>
              </a:lnSpc>
              <a:buFont typeface="Wingdings" panose="05000000000000000000" pitchFamily="2" charset="2"/>
              <a:buChar char="ü"/>
            </a:pPr>
            <a:r>
              <a:rPr kumimoji="1" lang="ja-JP" altLang="en-US" sz="1000" b="1" dirty="0">
                <a:solidFill>
                  <a:schemeClr val="tx1">
                    <a:lumMod val="65000"/>
                    <a:lumOff val="35000"/>
                  </a:schemeClr>
                </a:solidFill>
                <a:latin typeface="Meiryo UI" panose="020B0604030504040204" pitchFamily="50" charset="-128"/>
                <a:ea typeface="Meiryo UI" panose="020B0604030504040204" pitchFamily="50" charset="-128"/>
              </a:rPr>
              <a:t>管理者が体調変化を一元管理</a:t>
            </a:r>
            <a:endParaRPr kumimoji="1" lang="en-US" altLang="ja-JP" sz="1000" b="1" dirty="0">
              <a:solidFill>
                <a:schemeClr val="tx1">
                  <a:lumMod val="65000"/>
                  <a:lumOff val="35000"/>
                </a:schemeClr>
              </a:solidFill>
              <a:latin typeface="Meiryo UI" panose="020B0604030504040204" pitchFamily="50" charset="-128"/>
              <a:ea typeface="Meiryo UI" panose="020B0604030504040204" pitchFamily="50" charset="-128"/>
            </a:endParaRPr>
          </a:p>
          <a:p>
            <a:pPr marL="171450" indent="-171450">
              <a:lnSpc>
                <a:spcPct val="160000"/>
              </a:lnSpc>
              <a:buFont typeface="Wingdings" panose="05000000000000000000" pitchFamily="2" charset="2"/>
              <a:buChar char="ü"/>
            </a:pPr>
            <a:r>
              <a:rPr kumimoji="1" lang="ja-JP" altLang="en-US" sz="1000" b="1" dirty="0">
                <a:solidFill>
                  <a:schemeClr val="tx1">
                    <a:lumMod val="65000"/>
                    <a:lumOff val="35000"/>
                  </a:schemeClr>
                </a:solidFill>
                <a:latin typeface="Meiryo UI" panose="020B0604030504040204" pitchFamily="50" charset="-128"/>
                <a:ea typeface="Meiryo UI" panose="020B0604030504040204" pitchFamily="50" charset="-128"/>
              </a:rPr>
              <a:t>体調異常をアラートでお知らせ</a:t>
            </a:r>
            <a:endParaRPr kumimoji="1" lang="en-US" altLang="ja-JP" sz="1000" b="1" dirty="0">
              <a:solidFill>
                <a:schemeClr val="tx1">
                  <a:lumMod val="65000"/>
                  <a:lumOff val="35000"/>
                </a:schemeClr>
              </a:solidFill>
              <a:latin typeface="Meiryo UI" panose="020B0604030504040204" pitchFamily="50" charset="-128"/>
              <a:ea typeface="Meiryo UI" panose="020B0604030504040204" pitchFamily="50" charset="-128"/>
            </a:endParaRPr>
          </a:p>
          <a:p>
            <a:pPr marL="171450" indent="-171450">
              <a:lnSpc>
                <a:spcPct val="160000"/>
              </a:lnSpc>
              <a:buFont typeface="Wingdings" panose="05000000000000000000" pitchFamily="2" charset="2"/>
              <a:buChar char="ü"/>
            </a:pPr>
            <a:r>
              <a:rPr kumimoji="1" lang="ja-JP" altLang="en-US" sz="1000" b="1" dirty="0">
                <a:solidFill>
                  <a:schemeClr val="tx1">
                    <a:lumMod val="65000"/>
                    <a:lumOff val="35000"/>
                  </a:schemeClr>
                </a:solidFill>
                <a:latin typeface="Meiryo UI" panose="020B0604030504040204" pitchFamily="50" charset="-128"/>
                <a:ea typeface="Meiryo UI" panose="020B0604030504040204" pitchFamily="50" charset="-128"/>
              </a:rPr>
              <a:t>自覚症状より早いアラート</a:t>
            </a:r>
            <a:endParaRPr kumimoji="1" lang="en-US" altLang="ja-JP" sz="1000" b="1" dirty="0">
              <a:solidFill>
                <a:schemeClr val="tx1">
                  <a:lumMod val="65000"/>
                  <a:lumOff val="35000"/>
                </a:schemeClr>
              </a:solidFill>
              <a:latin typeface="Meiryo UI" panose="020B0604030504040204" pitchFamily="50" charset="-128"/>
              <a:ea typeface="Meiryo UI" panose="020B0604030504040204" pitchFamily="50" charset="-128"/>
            </a:endParaRPr>
          </a:p>
          <a:p>
            <a:pPr marL="171450" indent="-171450">
              <a:lnSpc>
                <a:spcPct val="160000"/>
              </a:lnSpc>
              <a:buFont typeface="Wingdings" panose="05000000000000000000" pitchFamily="2" charset="2"/>
              <a:buChar char="ü"/>
            </a:pPr>
            <a:r>
              <a:rPr kumimoji="1" lang="ja-JP" altLang="en-US" sz="1000" b="1" dirty="0">
                <a:solidFill>
                  <a:schemeClr val="tx1">
                    <a:lumMod val="65000"/>
                    <a:lumOff val="35000"/>
                  </a:schemeClr>
                </a:solidFill>
                <a:latin typeface="Meiryo UI" panose="020B0604030504040204" pitchFamily="50" charset="-128"/>
                <a:ea typeface="Meiryo UI" panose="020B0604030504040204" pitchFamily="50" charset="-128"/>
              </a:rPr>
              <a:t>画像を変えてわかりやすく</a:t>
            </a:r>
            <a:endParaRPr kumimoji="1" lang="en-US" altLang="ja-JP" sz="1000" b="1" dirty="0">
              <a:solidFill>
                <a:schemeClr val="tx1">
                  <a:lumMod val="65000"/>
                  <a:lumOff val="35000"/>
                </a:schemeClr>
              </a:solidFill>
              <a:latin typeface="Meiryo UI" panose="020B0604030504040204" pitchFamily="50" charset="-128"/>
              <a:ea typeface="Meiryo UI" panose="020B0604030504040204" pitchFamily="50" charset="-128"/>
            </a:endParaRPr>
          </a:p>
          <a:p>
            <a:pPr marL="171450" indent="-171450">
              <a:lnSpc>
                <a:spcPct val="160000"/>
              </a:lnSpc>
              <a:buFont typeface="Wingdings" panose="05000000000000000000" pitchFamily="2" charset="2"/>
              <a:buChar char="ü"/>
            </a:pPr>
            <a:r>
              <a:rPr kumimoji="1" lang="ja-JP" altLang="en-US" sz="1000" b="1" dirty="0">
                <a:solidFill>
                  <a:schemeClr val="tx1">
                    <a:lumMod val="65000"/>
                    <a:lumOff val="35000"/>
                  </a:schemeClr>
                </a:solidFill>
                <a:latin typeface="Meiryo UI" panose="020B0604030504040204" pitchFamily="50" charset="-128"/>
                <a:ea typeface="Meiryo UI" panose="020B0604030504040204" pitchFamily="50" charset="-128"/>
              </a:rPr>
              <a:t>危険な人から並べて表示</a:t>
            </a:r>
            <a:endParaRPr kumimoji="1" lang="en-US" altLang="ja-JP" sz="1000" b="1" dirty="0">
              <a:solidFill>
                <a:schemeClr val="tx1">
                  <a:lumMod val="65000"/>
                  <a:lumOff val="35000"/>
                </a:schemeClr>
              </a:solidFill>
              <a:latin typeface="Meiryo UI" panose="020B0604030504040204" pitchFamily="50" charset="-128"/>
              <a:ea typeface="Meiryo UI" panose="020B0604030504040204" pitchFamily="50" charset="-128"/>
            </a:endParaRPr>
          </a:p>
          <a:p>
            <a:pPr marL="171450" indent="-171450">
              <a:lnSpc>
                <a:spcPct val="160000"/>
              </a:lnSpc>
              <a:buFont typeface="Wingdings" panose="05000000000000000000" pitchFamily="2" charset="2"/>
              <a:buChar char="ü"/>
            </a:pPr>
            <a:r>
              <a:rPr kumimoji="1" lang="ja-JP" altLang="en-US" sz="1000" b="1" dirty="0">
                <a:solidFill>
                  <a:schemeClr val="tx1">
                    <a:lumMod val="65000"/>
                    <a:lumOff val="35000"/>
                  </a:schemeClr>
                </a:solidFill>
                <a:latin typeface="Meiryo UI" panose="020B0604030504040204" pitchFamily="50" charset="-128"/>
                <a:ea typeface="Meiryo UI" panose="020B0604030504040204" pitchFamily="50" charset="-128"/>
              </a:rPr>
              <a:t>位置情報を常時取得</a:t>
            </a:r>
            <a:endParaRPr kumimoji="1" lang="en-US" altLang="ja-JP" sz="1000" b="1" dirty="0">
              <a:solidFill>
                <a:schemeClr val="tx1">
                  <a:lumMod val="65000"/>
                  <a:lumOff val="35000"/>
                </a:schemeClr>
              </a:solidFill>
              <a:latin typeface="Meiryo UI" panose="020B0604030504040204" pitchFamily="50" charset="-128"/>
              <a:ea typeface="Meiryo UI" panose="020B0604030504040204" pitchFamily="50" charset="-128"/>
            </a:endParaRPr>
          </a:p>
          <a:p>
            <a:pPr marL="171450" indent="-171450">
              <a:lnSpc>
                <a:spcPct val="160000"/>
              </a:lnSpc>
              <a:buFont typeface="Wingdings" panose="05000000000000000000" pitchFamily="2" charset="2"/>
              <a:buChar char="ü"/>
            </a:pPr>
            <a:r>
              <a:rPr kumimoji="1" lang="ja-JP" altLang="en-US" sz="1000" b="1" dirty="0">
                <a:solidFill>
                  <a:schemeClr val="tx1">
                    <a:lumMod val="65000"/>
                    <a:lumOff val="35000"/>
                  </a:schemeClr>
                </a:solidFill>
                <a:latin typeface="Meiryo UI" panose="020B0604030504040204" pitchFamily="50" charset="-128"/>
                <a:ea typeface="Meiryo UI" panose="020B0604030504040204" pitchFamily="50" charset="-128"/>
              </a:rPr>
              <a:t>多彩なダッシュボード機能</a:t>
            </a:r>
            <a:endParaRPr kumimoji="1" lang="en-US" altLang="ja-JP" sz="1000" b="1"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154" name="object 65"/>
          <p:cNvSpPr txBox="1"/>
          <p:nvPr/>
        </p:nvSpPr>
        <p:spPr>
          <a:xfrm>
            <a:off x="5790199" y="4968857"/>
            <a:ext cx="882054" cy="135935"/>
          </a:xfrm>
          <a:prstGeom prst="rect">
            <a:avLst/>
          </a:prstGeom>
        </p:spPr>
        <p:txBody>
          <a:bodyPr vert="horz" wrap="square" lIns="0" tIns="12700" rIns="0" bIns="0" rtlCol="0">
            <a:spAutoFit/>
          </a:bodyPr>
          <a:lstStyle/>
          <a:p>
            <a:pPr marL="12700">
              <a:lnSpc>
                <a:spcPct val="100000"/>
              </a:lnSpc>
              <a:spcBef>
                <a:spcPts val="100"/>
              </a:spcBef>
            </a:pPr>
            <a:r>
              <a:rPr sz="800" b="1" spc="55" dirty="0">
                <a:solidFill>
                  <a:srgbClr val="676868"/>
                </a:solidFill>
                <a:latin typeface="メイリオ" panose="020B0604030504040204" pitchFamily="50" charset="-128"/>
                <a:ea typeface="メイリオ" panose="020B0604030504040204" pitchFamily="50" charset="-128"/>
                <a:cs typeface="Adobe Clean Han ExtraBold"/>
              </a:rPr>
              <a:t>（</a:t>
            </a:r>
            <a:r>
              <a:rPr sz="800" b="1" spc="30" dirty="0" err="1">
                <a:solidFill>
                  <a:srgbClr val="676868"/>
                </a:solidFill>
                <a:latin typeface="メイリオ" panose="020B0604030504040204" pitchFamily="50" charset="-128"/>
                <a:ea typeface="メイリオ" panose="020B0604030504040204" pitchFamily="50" charset="-128"/>
                <a:cs typeface="Adobe Clean Han ExtraBold"/>
              </a:rPr>
              <a:t>金額は</a:t>
            </a:r>
            <a:r>
              <a:rPr lang="ja-JP" altLang="en-US" sz="800" b="1" spc="30" dirty="0">
                <a:solidFill>
                  <a:srgbClr val="676868"/>
                </a:solidFill>
                <a:latin typeface="メイリオ" panose="020B0604030504040204" pitchFamily="50" charset="-128"/>
                <a:ea typeface="メイリオ" panose="020B0604030504040204" pitchFamily="50" charset="-128"/>
                <a:cs typeface="Adobe Clean Han ExtraBold"/>
              </a:rPr>
              <a:t>税込み</a:t>
            </a:r>
            <a:r>
              <a:rPr sz="800" b="1" spc="5" dirty="0">
                <a:solidFill>
                  <a:srgbClr val="676868"/>
                </a:solidFill>
                <a:latin typeface="メイリオ" panose="020B0604030504040204" pitchFamily="50" charset="-128"/>
                <a:ea typeface="メイリオ" panose="020B0604030504040204" pitchFamily="50" charset="-128"/>
                <a:cs typeface="Adobe Clean Han ExtraBold"/>
              </a:rPr>
              <a:t>）</a:t>
            </a:r>
            <a:endParaRPr sz="800" dirty="0">
              <a:solidFill>
                <a:srgbClr val="676868"/>
              </a:solidFill>
              <a:latin typeface="メイリオ" panose="020B0604030504040204" pitchFamily="50" charset="-128"/>
              <a:ea typeface="メイリオ" panose="020B0604030504040204" pitchFamily="50" charset="-128"/>
              <a:cs typeface="Adobe Clean Han ExtraBold"/>
            </a:endParaRPr>
          </a:p>
        </p:txBody>
      </p:sp>
      <p:graphicFrame>
        <p:nvGraphicFramePr>
          <p:cNvPr id="168" name="表 167"/>
          <p:cNvGraphicFramePr>
            <a:graphicFrameLocks noGrp="1"/>
          </p:cNvGraphicFramePr>
          <p:nvPr>
            <p:extLst>
              <p:ext uri="{D42A27DB-BD31-4B8C-83A1-F6EECF244321}">
                <p14:modId xmlns:p14="http://schemas.microsoft.com/office/powerpoint/2010/main" val="3797693707"/>
              </p:ext>
            </p:extLst>
          </p:nvPr>
        </p:nvGraphicFramePr>
        <p:xfrm>
          <a:off x="238715" y="5109359"/>
          <a:ext cx="6398769" cy="2623964"/>
        </p:xfrm>
        <a:graphic>
          <a:graphicData uri="http://schemas.openxmlformats.org/drawingml/2006/table">
            <a:tbl>
              <a:tblPr firstRow="1" bandRow="1">
                <a:effectLst>
                  <a:outerShdw blurRad="50800" dist="38100" dir="5400000" algn="t" rotWithShape="0">
                    <a:prstClr val="black">
                      <a:alpha val="40000"/>
                    </a:prstClr>
                  </a:outerShdw>
                </a:effectLst>
              </a:tblPr>
              <a:tblGrid>
                <a:gridCol w="746637">
                  <a:extLst>
                    <a:ext uri="{9D8B030D-6E8A-4147-A177-3AD203B41FA5}">
                      <a16:colId xmlns:a16="http://schemas.microsoft.com/office/drawing/2014/main" val="1703590791"/>
                    </a:ext>
                  </a:extLst>
                </a:gridCol>
                <a:gridCol w="2186940">
                  <a:extLst>
                    <a:ext uri="{9D8B030D-6E8A-4147-A177-3AD203B41FA5}">
                      <a16:colId xmlns:a16="http://schemas.microsoft.com/office/drawing/2014/main" val="1409864822"/>
                    </a:ext>
                  </a:extLst>
                </a:gridCol>
                <a:gridCol w="891540">
                  <a:extLst>
                    <a:ext uri="{9D8B030D-6E8A-4147-A177-3AD203B41FA5}">
                      <a16:colId xmlns:a16="http://schemas.microsoft.com/office/drawing/2014/main" val="3359680385"/>
                    </a:ext>
                  </a:extLst>
                </a:gridCol>
                <a:gridCol w="647700">
                  <a:extLst>
                    <a:ext uri="{9D8B030D-6E8A-4147-A177-3AD203B41FA5}">
                      <a16:colId xmlns:a16="http://schemas.microsoft.com/office/drawing/2014/main" val="691126737"/>
                    </a:ext>
                  </a:extLst>
                </a:gridCol>
                <a:gridCol w="638175">
                  <a:extLst>
                    <a:ext uri="{9D8B030D-6E8A-4147-A177-3AD203B41FA5}">
                      <a16:colId xmlns:a16="http://schemas.microsoft.com/office/drawing/2014/main" val="1171324813"/>
                    </a:ext>
                  </a:extLst>
                </a:gridCol>
                <a:gridCol w="664845">
                  <a:extLst>
                    <a:ext uri="{9D8B030D-6E8A-4147-A177-3AD203B41FA5}">
                      <a16:colId xmlns:a16="http://schemas.microsoft.com/office/drawing/2014/main" val="1544209728"/>
                    </a:ext>
                  </a:extLst>
                </a:gridCol>
                <a:gridCol w="622932">
                  <a:extLst>
                    <a:ext uri="{9D8B030D-6E8A-4147-A177-3AD203B41FA5}">
                      <a16:colId xmlns:a16="http://schemas.microsoft.com/office/drawing/2014/main" val="3272312143"/>
                    </a:ext>
                  </a:extLst>
                </a:gridCol>
              </a:tblGrid>
              <a:tr h="237631">
                <a:tc>
                  <a:txBody>
                    <a:bodyPr/>
                    <a:lstStyle/>
                    <a:p>
                      <a:pPr algn="ctr"/>
                      <a:r>
                        <a:rPr kumimoji="1" lang="ja-JP" altLang="en-US" sz="700" b="1" dirty="0">
                          <a:solidFill>
                            <a:schemeClr val="bg1"/>
                          </a:solidFill>
                          <a:latin typeface="メイリオ" panose="020B0604030504040204" pitchFamily="50" charset="-128"/>
                          <a:ea typeface="メイリオ" panose="020B0604030504040204" pitchFamily="50" charset="-128"/>
                        </a:rPr>
                        <a:t>サービスプラン</a:t>
                      </a:r>
                    </a:p>
                  </a:txBody>
                  <a:tcPr marL="0" marR="0" anchor="ctr">
                    <a:lnL w="12700" cap="flat" cmpd="sng" algn="ctr">
                      <a:solidFill>
                        <a:srgbClr val="02BFD7"/>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2BFD7"/>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1BED6"/>
                    </a:solidFill>
                  </a:tcPr>
                </a:tc>
                <a:tc>
                  <a:txBody>
                    <a:bodyPr/>
                    <a:lstStyle/>
                    <a:p>
                      <a:pPr algn="ctr"/>
                      <a:r>
                        <a:rPr kumimoji="1" lang="ja-JP" altLang="en-US" sz="700" b="1" spc="100" baseline="0" dirty="0">
                          <a:solidFill>
                            <a:schemeClr val="bg1"/>
                          </a:solidFill>
                          <a:latin typeface="メイリオ" panose="020B0604030504040204" pitchFamily="50" charset="-128"/>
                          <a:ea typeface="メイリオ" panose="020B0604030504040204" pitchFamily="50" charset="-128"/>
                        </a:rPr>
                        <a:t>構成機器</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2BFD7"/>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1BED6"/>
                    </a:solidFill>
                  </a:tcPr>
                </a:tc>
                <a:tc>
                  <a:txBody>
                    <a:bodyPr/>
                    <a:lstStyle/>
                    <a:p>
                      <a:pPr algn="ctr"/>
                      <a:r>
                        <a:rPr kumimoji="1" lang="ja-JP" altLang="en-US" sz="700" b="1" spc="100" baseline="0" dirty="0">
                          <a:solidFill>
                            <a:schemeClr val="bg1"/>
                          </a:solidFill>
                          <a:latin typeface="メイリオ" panose="020B0604030504040204" pitchFamily="50" charset="-128"/>
                          <a:ea typeface="メイリオ" panose="020B0604030504040204" pitchFamily="50" charset="-128"/>
                        </a:rPr>
                        <a:t>機器料金</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2BFD7"/>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1BED6"/>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700" b="1" spc="100" baseline="0" dirty="0">
                          <a:solidFill>
                            <a:schemeClr val="bg1"/>
                          </a:solidFill>
                          <a:latin typeface="メイリオ" panose="020B0604030504040204" pitchFamily="50" charset="-128"/>
                          <a:ea typeface="メイリオ" panose="020B0604030504040204" pitchFamily="50" charset="-128"/>
                        </a:rPr>
                        <a:t>設定料金</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2BFD7"/>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1BED6"/>
                    </a:solidFill>
                  </a:tcPr>
                </a:tc>
                <a:tc gridSpan="2">
                  <a:txBody>
                    <a:bodyPr/>
                    <a:lstStyle/>
                    <a:p>
                      <a:pPr algn="ctr"/>
                      <a:r>
                        <a:rPr kumimoji="1" lang="ja-JP" altLang="en-US" sz="700" b="1" spc="100" baseline="0" dirty="0">
                          <a:solidFill>
                            <a:schemeClr val="bg1"/>
                          </a:solidFill>
                          <a:latin typeface="メイリオ" panose="020B0604030504040204" pitchFamily="50" charset="-128"/>
                          <a:ea typeface="メイリオ" panose="020B0604030504040204" pitchFamily="50" charset="-128"/>
                        </a:rPr>
                        <a:t>月額料金</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2BFD7"/>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1BED6"/>
                    </a:solidFill>
                  </a:tcPr>
                </a:tc>
                <a:tc hMerge="1">
                  <a:txBody>
                    <a:bodyPr/>
                    <a:lstStyle/>
                    <a:p>
                      <a:pPr algn="ctr"/>
                      <a:endParaRPr kumimoji="1" lang="ja-JP" altLang="en-US" sz="1100" b="1" dirty="0">
                        <a:solidFill>
                          <a:schemeClr val="bg1"/>
                        </a:solidFill>
                        <a:latin typeface="メイリオ" panose="020B0604030504040204" pitchFamily="50" charset="-128"/>
                        <a:ea typeface="メイリオ" panose="020B0604030504040204"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2BFD7"/>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2BFD7"/>
                    </a:solidFill>
                  </a:tcPr>
                </a:tc>
                <a:tc>
                  <a:txBody>
                    <a:bodyPr/>
                    <a:lstStyle/>
                    <a:p>
                      <a:pPr marL="0" indent="0" algn="ctr"/>
                      <a:r>
                        <a:rPr kumimoji="1" lang="ja-JP" altLang="en-US" sz="700" b="1" dirty="0">
                          <a:solidFill>
                            <a:schemeClr val="bg1"/>
                          </a:solidFill>
                          <a:latin typeface="メイリオ" panose="020B0604030504040204" pitchFamily="50" charset="-128"/>
                          <a:ea typeface="メイリオ" panose="020B0604030504040204" pitchFamily="50" charset="-128"/>
                        </a:rPr>
                        <a:t>最低利用期間</a:t>
                      </a:r>
                    </a:p>
                  </a:txBody>
                  <a:tcPr marL="0" marR="0" anchor="ctr">
                    <a:lnL w="6350" cap="flat" cmpd="sng" algn="ctr">
                      <a:solidFill>
                        <a:srgbClr val="FFFFFF"/>
                      </a:solidFill>
                      <a:prstDash val="solid"/>
                      <a:round/>
                      <a:headEnd type="none" w="med" len="med"/>
                      <a:tailEnd type="none" w="med" len="med"/>
                    </a:lnL>
                    <a:lnR w="12700" cap="flat" cmpd="sng" algn="ctr">
                      <a:solidFill>
                        <a:srgbClr val="02BFD7"/>
                      </a:solidFill>
                      <a:prstDash val="solid"/>
                      <a:round/>
                      <a:headEnd type="none" w="med" len="med"/>
                      <a:tailEnd type="none" w="med" len="med"/>
                    </a:lnR>
                    <a:lnT w="12700" cap="flat" cmpd="sng" algn="ctr">
                      <a:solidFill>
                        <a:srgbClr val="02BFD7"/>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1BED6"/>
                    </a:solidFill>
                  </a:tcPr>
                </a:tc>
                <a:extLst>
                  <a:ext uri="{0D108BD9-81ED-4DB2-BD59-A6C34878D82A}">
                    <a16:rowId xmlns:a16="http://schemas.microsoft.com/office/drawing/2014/main" val="2328623818"/>
                  </a:ext>
                </a:extLst>
              </a:tr>
              <a:tr h="264190">
                <a:tc row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700" b="1" spc="-100" dirty="0">
                          <a:solidFill>
                            <a:srgbClr val="155C72"/>
                          </a:solidFill>
                          <a:latin typeface="メイリオ" panose="020B0604030504040204" pitchFamily="50" charset="-128"/>
                          <a:ea typeface="メイリオ" panose="020B0604030504040204" pitchFamily="50" charset="-128"/>
                        </a:rPr>
                        <a:t>スマートフォン</a:t>
                      </a:r>
                      <a:endParaRPr lang="en-US" altLang="ja-JP" sz="700" b="1" spc="-100" dirty="0">
                        <a:solidFill>
                          <a:srgbClr val="155C72"/>
                        </a:solidFill>
                        <a:latin typeface="メイリオ" panose="020B0604030504040204" pitchFamily="50" charset="-128"/>
                        <a:ea typeface="メイリオ" panose="020B0604030504040204"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700" b="1" spc="-35" dirty="0">
                          <a:solidFill>
                            <a:srgbClr val="155C72"/>
                          </a:solidFill>
                          <a:latin typeface="メイリオ" panose="020B0604030504040204" pitchFamily="50" charset="-128"/>
                          <a:ea typeface="メイリオ" panose="020B0604030504040204" pitchFamily="50" charset="-128"/>
                        </a:rPr>
                        <a:t>接続プラン</a:t>
                      </a:r>
                      <a:endParaRPr lang="ja-JP" altLang="en-US" sz="700" b="1" dirty="0">
                        <a:solidFill>
                          <a:srgbClr val="155C72"/>
                        </a:solidFill>
                        <a:latin typeface="メイリオ" panose="020B0604030504040204" pitchFamily="50" charset="-128"/>
                        <a:ea typeface="メイリオ" panose="020B0604030504040204" pitchFamily="50" charset="-128"/>
                        <a:cs typeface="Adobe Clean Han ExtraBold"/>
                      </a:endParaRPr>
                    </a:p>
                  </a:txBody>
                  <a:tcPr marL="0" marR="0" anchor="ctr">
                    <a:lnL w="12700" cap="flat" cmpd="sng" algn="ctr">
                      <a:solidFill>
                        <a:srgbClr val="02BFD7"/>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rgbClr val="DBEEF4"/>
                    </a:solidFill>
                  </a:tcPr>
                </a:tc>
                <a:tc rowSpan="2">
                  <a:txBody>
                    <a:bodyPr/>
                    <a:lstStyle/>
                    <a:p>
                      <a:pPr marL="0" indent="0">
                        <a:lnSpc>
                          <a:spcPct val="100000"/>
                        </a:lnSpc>
                      </a:pPr>
                      <a:r>
                        <a:rPr lang="ja-JP" altLang="en-US" sz="800" b="1" spc="-50" dirty="0">
                          <a:solidFill>
                            <a:srgbClr val="155C72"/>
                          </a:solidFill>
                          <a:latin typeface="メイリオ" panose="020B0604030504040204" pitchFamily="50" charset="-128"/>
                          <a:ea typeface="メイリオ" panose="020B0604030504040204" pitchFamily="50" charset="-128"/>
                        </a:rPr>
                        <a:t>デバイス（活動量計）</a:t>
                      </a:r>
                      <a:r>
                        <a:rPr lang="en-US" altLang="ja-JP" sz="800" b="1" spc="-50" dirty="0">
                          <a:solidFill>
                            <a:srgbClr val="155C72"/>
                          </a:solidFill>
                          <a:latin typeface="メイリオ" panose="020B0604030504040204" pitchFamily="50" charset="-128"/>
                          <a:ea typeface="メイリオ" panose="020B0604030504040204" pitchFamily="50" charset="-128"/>
                        </a:rPr>
                        <a:t>amor H2 Pro</a:t>
                      </a:r>
                      <a:r>
                        <a:rPr lang="ja-JP" altLang="en-US" sz="800" b="1" spc="-285" dirty="0">
                          <a:solidFill>
                            <a:srgbClr val="155C72"/>
                          </a:solidFill>
                          <a:latin typeface="メイリオ" panose="020B0604030504040204" pitchFamily="50" charset="-128"/>
                          <a:ea typeface="メイリオ" panose="020B0604030504040204" pitchFamily="50" charset="-128"/>
                        </a:rPr>
                        <a:t>／</a:t>
                      </a:r>
                      <a:r>
                        <a:rPr lang="ja-JP" altLang="en-US" sz="800" b="1" spc="-90" dirty="0">
                          <a:solidFill>
                            <a:srgbClr val="FF0000"/>
                          </a:solidFill>
                          <a:latin typeface="メイリオ" panose="020B0604030504040204" pitchFamily="50" charset="-128"/>
                          <a:ea typeface="メイリオ" panose="020B0604030504040204" pitchFamily="50" charset="-128"/>
                        </a:rPr>
                        <a:t>１個あたり</a:t>
                      </a:r>
                      <a:endParaRPr lang="ja-JP" altLang="en-US" sz="800" b="1" dirty="0">
                        <a:solidFill>
                          <a:srgbClr val="FF0000"/>
                        </a:solidFill>
                        <a:latin typeface="メイリオ" panose="020B0604030504040204" pitchFamily="50" charset="-128"/>
                        <a:ea typeface="メイリオ" panose="020B0604030504040204" pitchFamily="50" charset="-128"/>
                      </a:endParaRPr>
                    </a:p>
                    <a:p>
                      <a:pPr marL="12700">
                        <a:lnSpc>
                          <a:spcPct val="100000"/>
                        </a:lnSpc>
                        <a:spcBef>
                          <a:spcPts val="495"/>
                        </a:spcBef>
                      </a:pPr>
                      <a:r>
                        <a:rPr lang="ja-JP" altLang="en-US" sz="800" b="1" spc="-10" dirty="0">
                          <a:solidFill>
                            <a:srgbClr val="155C72"/>
                          </a:solidFill>
                          <a:latin typeface="メイリオ" panose="020B0604030504040204" pitchFamily="50" charset="-128"/>
                          <a:ea typeface="メイリオ" panose="020B0604030504040204" pitchFamily="50" charset="-128"/>
                        </a:rPr>
                        <a:t>（初期設定費用、充電クレードル含む）</a:t>
                      </a:r>
                      <a:endParaRPr lang="ja-JP" altLang="en-US" sz="800" b="1" dirty="0">
                        <a:solidFill>
                          <a:srgbClr val="155C72"/>
                        </a:solidFill>
                        <a:latin typeface="メイリオ" panose="020B0604030504040204" pitchFamily="50" charset="-128"/>
                        <a:ea typeface="メイリオ" panose="020B0604030504040204" pitchFamily="50" charset="-128"/>
                        <a:cs typeface="Adobe Clean Han ExtraBold"/>
                      </a:endParaRPr>
                    </a:p>
                  </a:txBody>
                  <a:tcPr marL="36000" marR="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rgbClr val="DBEEF4"/>
                    </a:solidFill>
                  </a:tcPr>
                </a:tc>
                <a:tc row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800" b="1" spc="70" dirty="0">
                          <a:solidFill>
                            <a:schemeClr val="tx1"/>
                          </a:solidFill>
                          <a:latin typeface="メイリオ" panose="020B0604030504040204" pitchFamily="50" charset="-128"/>
                          <a:ea typeface="メイリオ" panose="020B0604030504040204" pitchFamily="50" charset="-128"/>
                        </a:rPr>
                        <a:t>17,600</a:t>
                      </a:r>
                      <a:r>
                        <a:rPr lang="ja-JP" altLang="en-US" sz="800" b="1" spc="5" dirty="0">
                          <a:latin typeface="メイリオ" panose="020B0604030504040204" pitchFamily="50" charset="-128"/>
                          <a:ea typeface="メイリオ" panose="020B0604030504040204" pitchFamily="50" charset="-128"/>
                        </a:rPr>
                        <a:t> </a:t>
                      </a:r>
                      <a:r>
                        <a:rPr lang="ja-JP" altLang="en-US" sz="800" b="1" spc="-50" dirty="0">
                          <a:latin typeface="メイリオ" panose="020B0604030504040204" pitchFamily="50" charset="-128"/>
                          <a:ea typeface="メイリオ" panose="020B0604030504040204" pitchFamily="50" charset="-128"/>
                        </a:rPr>
                        <a:t>円</a:t>
                      </a:r>
                      <a:endParaRPr lang="ja-JP" altLang="en-US" sz="800" b="1" dirty="0">
                        <a:latin typeface="メイリオ" panose="020B0604030504040204" pitchFamily="50" charset="-128"/>
                        <a:ea typeface="メイリオ" panose="020B0604030504040204" pitchFamily="50" charset="-128"/>
                        <a:cs typeface="Adobe Clean Han ExtraBold"/>
                      </a:endParaRPr>
                    </a:p>
                  </a:txBody>
                  <a:tcPr marL="0" marR="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tc row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700" b="1" dirty="0" err="1">
                          <a:latin typeface="メイリオ" panose="020B0604030504040204" pitchFamily="50" charset="-128"/>
                          <a:ea typeface="メイリオ" panose="020B0604030504040204" pitchFamily="50" charset="-128"/>
                          <a:cs typeface="Adobe Clean Han ExtraBold"/>
                        </a:rPr>
                        <a:t>ー</a:t>
                      </a:r>
                      <a:endParaRPr lang="en-US" altLang="ja-JP" sz="700" b="1" dirty="0">
                        <a:latin typeface="メイリオ" panose="020B0604030504040204" pitchFamily="50" charset="-128"/>
                        <a:ea typeface="メイリオ" panose="020B0604030504040204" pitchFamily="50" charset="-128"/>
                        <a:cs typeface="Adobe Clean Han ExtraBold"/>
                      </a:endParaRPr>
                    </a:p>
                  </a:txBody>
                  <a:tcPr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700" b="1" dirty="0">
                          <a:solidFill>
                            <a:schemeClr val="bg1"/>
                          </a:solidFill>
                          <a:latin typeface="メイリオ" panose="020B0604030504040204" pitchFamily="50" charset="-128"/>
                          <a:ea typeface="メイリオ" panose="020B0604030504040204" pitchFamily="50" charset="-128"/>
                        </a:rPr>
                        <a:t>1</a:t>
                      </a:r>
                      <a:r>
                        <a:rPr lang="ja-JP" altLang="en-US" sz="700" b="1" dirty="0">
                          <a:solidFill>
                            <a:schemeClr val="bg1"/>
                          </a:solidFill>
                          <a:latin typeface="メイリオ" panose="020B0604030504040204" pitchFamily="50" charset="-128"/>
                          <a:ea typeface="メイリオ" panose="020B0604030504040204" pitchFamily="50" charset="-128"/>
                        </a:rPr>
                        <a:t>～</a:t>
                      </a:r>
                      <a:r>
                        <a:rPr lang="en-US" altLang="ja-JP" sz="700" b="1" dirty="0">
                          <a:solidFill>
                            <a:schemeClr val="bg1"/>
                          </a:solidFill>
                          <a:latin typeface="メイリオ" panose="020B0604030504040204" pitchFamily="50" charset="-128"/>
                          <a:ea typeface="メイリオ" panose="020B0604030504040204" pitchFamily="50" charset="-128"/>
                        </a:rPr>
                        <a:t>10</a:t>
                      </a:r>
                      <a:r>
                        <a:rPr lang="ja-JP" altLang="en-US" sz="700" b="1" dirty="0">
                          <a:solidFill>
                            <a:schemeClr val="bg1"/>
                          </a:solidFill>
                          <a:latin typeface="メイリオ" panose="020B0604030504040204" pitchFamily="50" charset="-128"/>
                          <a:ea typeface="メイリオ" panose="020B0604030504040204" pitchFamily="50" charset="-128"/>
                        </a:rPr>
                        <a:t>個</a:t>
                      </a:r>
                      <a:endParaRPr lang="en-US" altLang="ja-JP" sz="700" b="1" dirty="0">
                        <a:solidFill>
                          <a:schemeClr val="bg1"/>
                        </a:solidFill>
                        <a:latin typeface="メイリオ" panose="020B0604030504040204" pitchFamily="50" charset="-128"/>
                        <a:ea typeface="メイリオ" panose="020B0604030504040204"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700" b="1" dirty="0">
                          <a:solidFill>
                            <a:schemeClr val="bg1"/>
                          </a:solidFill>
                          <a:latin typeface="メイリオ" panose="020B0604030504040204" pitchFamily="50" charset="-128"/>
                          <a:ea typeface="メイリオ" panose="020B0604030504040204" pitchFamily="50" charset="-128"/>
                        </a:rPr>
                        <a:t>基本料金</a:t>
                      </a:r>
                      <a:endParaRPr lang="en-US" altLang="ja-JP" sz="700" b="1" dirty="0">
                        <a:solidFill>
                          <a:schemeClr val="bg1"/>
                        </a:solidFill>
                        <a:latin typeface="メイリオ" panose="020B0604030504040204" pitchFamily="50" charset="-128"/>
                        <a:ea typeface="メイリオ" panose="020B0604030504040204" pitchFamily="50" charset="-128"/>
                      </a:endParaRPr>
                    </a:p>
                  </a:txBody>
                  <a:tcPr marT="0" marB="0" anchor="ctr">
                    <a:lnL w="6350" cap="flat" cmpd="sng" algn="ctr">
                      <a:solidFill>
                        <a:srgbClr val="01BED6"/>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rgbClr val="01BED6"/>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700" b="1" dirty="0">
                          <a:solidFill>
                            <a:srgbClr val="C00000"/>
                          </a:solidFill>
                          <a:latin typeface="メイリオ" panose="020B0604030504040204" pitchFamily="50" charset="-128"/>
                          <a:ea typeface="メイリオ" panose="020B0604030504040204" pitchFamily="50" charset="-128"/>
                        </a:rPr>
                        <a:t>11</a:t>
                      </a:r>
                      <a:r>
                        <a:rPr lang="ja-JP" altLang="en-US" sz="700" b="1" dirty="0">
                          <a:solidFill>
                            <a:schemeClr val="bg1"/>
                          </a:solidFill>
                          <a:latin typeface="メイリオ" panose="020B0604030504040204" pitchFamily="50" charset="-128"/>
                          <a:ea typeface="メイリオ" panose="020B0604030504040204" pitchFamily="50" charset="-128"/>
                        </a:rPr>
                        <a:t>個以降</a:t>
                      </a:r>
                      <a:endParaRPr lang="en-US" altLang="ja-JP" sz="700" b="1" dirty="0">
                        <a:solidFill>
                          <a:schemeClr val="bg1"/>
                        </a:solidFill>
                        <a:latin typeface="メイリオ" panose="020B0604030504040204" pitchFamily="50" charset="-128"/>
                        <a:ea typeface="メイリオ" panose="020B0604030504040204"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700" b="1" dirty="0">
                          <a:solidFill>
                            <a:schemeClr val="bg1"/>
                          </a:solidFill>
                          <a:latin typeface="メイリオ" panose="020B0604030504040204" pitchFamily="50" charset="-128"/>
                          <a:ea typeface="メイリオ" panose="020B0604030504040204" pitchFamily="50" charset="-128"/>
                        </a:rPr>
                        <a:t>１個あたり</a:t>
                      </a:r>
                      <a:endParaRPr lang="en-US" altLang="ja-JP" sz="700" b="1" dirty="0">
                        <a:solidFill>
                          <a:schemeClr val="bg1"/>
                        </a:solidFill>
                        <a:latin typeface="メイリオ" panose="020B0604030504040204" pitchFamily="50" charset="-128"/>
                        <a:ea typeface="メイリオ" panose="020B0604030504040204" pitchFamily="50" charset="-128"/>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rgbClr val="01BED6"/>
                    </a:solidFill>
                  </a:tcPr>
                </a:tc>
                <a:tc rowSpan="2">
                  <a:txBody>
                    <a:bodyPr/>
                    <a:lstStyle/>
                    <a:p>
                      <a:pPr algn="ctr"/>
                      <a:r>
                        <a:rPr kumimoji="1" lang="ja-JP" altLang="en-US" sz="800" b="1" dirty="0">
                          <a:solidFill>
                            <a:schemeClr val="tx1"/>
                          </a:solidFill>
                          <a:latin typeface="メイリオ" panose="020B0604030504040204" pitchFamily="50" charset="-128"/>
                          <a:ea typeface="メイリオ" panose="020B0604030504040204" pitchFamily="50" charset="-128"/>
                        </a:rPr>
                        <a:t>３ヶ月</a:t>
                      </a:r>
                    </a:p>
                  </a:txBody>
                  <a:tcPr anchor="ctr">
                    <a:lnL w="6350" cap="flat" cmpd="sng" algn="ctr">
                      <a:solidFill>
                        <a:srgbClr val="01BED6"/>
                      </a:solidFill>
                      <a:prstDash val="solid"/>
                      <a:round/>
                      <a:headEnd type="none" w="med" len="med"/>
                      <a:tailEnd type="none" w="med" len="med"/>
                    </a:lnL>
                    <a:lnR w="12700" cap="flat" cmpd="sng" algn="ctr">
                      <a:solidFill>
                        <a:srgbClr val="02BFD7"/>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extLst>
                  <a:ext uri="{0D108BD9-81ED-4DB2-BD59-A6C34878D82A}">
                    <a16:rowId xmlns:a16="http://schemas.microsoft.com/office/drawing/2014/main" val="664769789"/>
                  </a:ext>
                </a:extLst>
              </a:tr>
              <a:tr h="237632">
                <a:tc v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ja-JP" altLang="en-US" sz="1100" b="1" dirty="0">
                        <a:latin typeface="メイリオ" panose="020B0604030504040204" pitchFamily="50" charset="-128"/>
                        <a:ea typeface="メイリオ" panose="020B0604030504040204" pitchFamily="50" charset="-128"/>
                        <a:cs typeface="Adobe Clean Han ExtraBold"/>
                      </a:endParaRPr>
                    </a:p>
                  </a:txBody>
                  <a:tcPr anchor="ctr">
                    <a:lnL w="12700" cap="flat" cmpd="sng" algn="ctr">
                      <a:solidFill>
                        <a:srgbClr val="02BFD7"/>
                      </a:solidFill>
                      <a:prstDash val="solid"/>
                      <a:round/>
                      <a:headEnd type="none" w="med" len="med"/>
                      <a:tailEnd type="none" w="med" len="med"/>
                    </a:lnL>
                    <a:lnR w="12700" cap="flat" cmpd="sng" algn="ctr">
                      <a:solidFill>
                        <a:srgbClr val="02BFD7"/>
                      </a:solidFill>
                      <a:prstDash val="solid"/>
                      <a:round/>
                      <a:headEnd type="none" w="med" len="med"/>
                      <a:tailEnd type="none" w="med" len="med"/>
                    </a:lnR>
                    <a:lnT w="12700" cap="flat" cmpd="sng" algn="ctr">
                      <a:solidFill>
                        <a:srgbClr val="02BFD7"/>
                      </a:solidFill>
                      <a:prstDash val="solid"/>
                      <a:round/>
                      <a:headEnd type="none" w="med" len="med"/>
                      <a:tailEnd type="none" w="med" len="med"/>
                    </a:lnT>
                    <a:lnB w="12700" cap="flat" cmpd="sng" algn="ctr">
                      <a:solidFill>
                        <a:srgbClr val="02BFD7"/>
                      </a:solidFill>
                      <a:prstDash val="solid"/>
                      <a:round/>
                      <a:headEnd type="none" w="med" len="med"/>
                      <a:tailEnd type="none" w="med" len="med"/>
                    </a:lnB>
                    <a:solidFill>
                      <a:srgbClr val="DBEEF4"/>
                    </a:solidFill>
                  </a:tcPr>
                </a:tc>
                <a:tc vMerge="1">
                  <a:txBody>
                    <a:bodyPr/>
                    <a:lstStyle/>
                    <a:p>
                      <a:pPr marL="69850">
                        <a:lnSpc>
                          <a:spcPct val="100000"/>
                        </a:lnSpc>
                      </a:pPr>
                      <a:endParaRPr lang="ja-JP" altLang="en-US" sz="900" b="1" dirty="0">
                        <a:solidFill>
                          <a:schemeClr val="tx1"/>
                        </a:solidFill>
                        <a:latin typeface="メイリオ" panose="020B0604030504040204" pitchFamily="50" charset="-128"/>
                        <a:ea typeface="メイリオ" panose="020B0604030504040204" pitchFamily="50" charset="-128"/>
                        <a:cs typeface="Adobe Clean Han ExtraBold"/>
                      </a:endParaRPr>
                    </a:p>
                  </a:txBody>
                  <a:tcPr anchor="ctr">
                    <a:lnL w="12700" cap="flat" cmpd="sng" algn="ctr">
                      <a:solidFill>
                        <a:srgbClr val="02BFD7"/>
                      </a:solidFill>
                      <a:prstDash val="solid"/>
                      <a:round/>
                      <a:headEnd type="none" w="med" len="med"/>
                      <a:tailEnd type="none" w="med" len="med"/>
                    </a:lnL>
                    <a:lnR w="12700" cap="flat" cmpd="sng" algn="ctr">
                      <a:solidFill>
                        <a:srgbClr val="02BFD7"/>
                      </a:solidFill>
                      <a:prstDash val="solid"/>
                      <a:round/>
                      <a:headEnd type="none" w="med" len="med"/>
                      <a:tailEnd type="none" w="med" len="med"/>
                    </a:lnR>
                    <a:lnT w="12700" cap="flat" cmpd="sng" algn="ctr">
                      <a:solidFill>
                        <a:srgbClr val="02BFD7"/>
                      </a:solidFill>
                      <a:prstDash val="solid"/>
                      <a:round/>
                      <a:headEnd type="none" w="med" len="med"/>
                      <a:tailEnd type="none" w="med" len="med"/>
                    </a:lnT>
                    <a:lnB w="12700" cap="flat" cmpd="sng" algn="ctr">
                      <a:solidFill>
                        <a:srgbClr val="02BFD7"/>
                      </a:solidFill>
                      <a:prstDash val="solid"/>
                      <a:round/>
                      <a:headEnd type="none" w="med" len="med"/>
                      <a:tailEnd type="none" w="med" len="med"/>
                    </a:lnB>
                    <a:solidFill>
                      <a:srgbClr val="DBEEF4"/>
                    </a:solidFill>
                  </a:tcPr>
                </a:tc>
                <a:tc v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ja-JP" altLang="en-US" sz="1100" b="1" dirty="0">
                        <a:latin typeface="メイリオ" panose="020B0604030504040204" pitchFamily="50" charset="-128"/>
                        <a:ea typeface="メイリオ" panose="020B0604030504040204" pitchFamily="50" charset="-128"/>
                        <a:cs typeface="Adobe Clean Han ExtraBold"/>
                      </a:endParaRPr>
                    </a:p>
                  </a:txBody>
                  <a:tcPr anchor="ctr">
                    <a:lnL w="12700" cap="flat" cmpd="sng" algn="ctr">
                      <a:solidFill>
                        <a:srgbClr val="02BFD7"/>
                      </a:solidFill>
                      <a:prstDash val="solid"/>
                      <a:round/>
                      <a:headEnd type="none" w="med" len="med"/>
                      <a:tailEnd type="none" w="med" len="med"/>
                    </a:lnL>
                    <a:lnR w="12700" cap="flat" cmpd="sng" algn="ctr">
                      <a:solidFill>
                        <a:srgbClr val="02BFD7"/>
                      </a:solidFill>
                      <a:prstDash val="solid"/>
                      <a:round/>
                      <a:headEnd type="none" w="med" len="med"/>
                      <a:tailEnd type="none" w="med" len="med"/>
                    </a:lnR>
                    <a:lnT w="12700" cap="flat" cmpd="sng" algn="ctr">
                      <a:solidFill>
                        <a:srgbClr val="02BFD7"/>
                      </a:solidFill>
                      <a:prstDash val="solid"/>
                      <a:round/>
                      <a:headEnd type="none" w="med" len="med"/>
                      <a:tailEnd type="none" w="med" len="med"/>
                    </a:lnT>
                    <a:lnB w="12700" cap="flat" cmpd="sng" algn="ctr">
                      <a:solidFill>
                        <a:srgbClr val="02BFD7"/>
                      </a:solidFill>
                      <a:prstDash val="solid"/>
                      <a:round/>
                      <a:headEnd type="none" w="med" len="med"/>
                      <a:tailEnd type="none" w="med" len="med"/>
                    </a:lnB>
                  </a:tcPr>
                </a:tc>
                <a:tc v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altLang="ja-JP" sz="1100" b="1" dirty="0">
                        <a:latin typeface="メイリオ" panose="020B0604030504040204" pitchFamily="50" charset="-128"/>
                        <a:ea typeface="メイリオ" panose="020B0604030504040204" pitchFamily="50" charset="-128"/>
                        <a:cs typeface="Adobe Clean Han ExtraBold"/>
                      </a:endParaRPr>
                    </a:p>
                  </a:txBody>
                  <a:tcPr anchor="ctr">
                    <a:lnL w="12700" cap="flat" cmpd="sng" algn="ctr">
                      <a:solidFill>
                        <a:srgbClr val="02BFD7"/>
                      </a:solidFill>
                      <a:prstDash val="solid"/>
                      <a:round/>
                      <a:headEnd type="none" w="med" len="med"/>
                      <a:tailEnd type="none" w="med" len="med"/>
                    </a:lnL>
                    <a:lnR w="12700" cap="flat" cmpd="sng" algn="ctr">
                      <a:solidFill>
                        <a:srgbClr val="02BFD7"/>
                      </a:solidFill>
                      <a:prstDash val="solid"/>
                      <a:round/>
                      <a:headEnd type="none" w="med" len="med"/>
                      <a:tailEnd type="none" w="med" len="med"/>
                    </a:lnR>
                    <a:lnT w="12700" cap="flat" cmpd="sng" algn="ctr">
                      <a:solidFill>
                        <a:srgbClr val="02BFD7"/>
                      </a:solidFill>
                      <a:prstDash val="solid"/>
                      <a:round/>
                      <a:headEnd type="none" w="med" len="med"/>
                      <a:tailEnd type="none" w="med" len="med"/>
                    </a:lnT>
                    <a:lnB w="12700" cap="flat" cmpd="sng" algn="ctr">
                      <a:solidFill>
                        <a:srgbClr val="02BFD7"/>
                      </a:solidFill>
                      <a:prstDash val="solid"/>
                      <a:round/>
                      <a:headEnd type="none" w="med" len="med"/>
                      <a:tailEnd type="none" w="med" len="med"/>
                    </a:lnB>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800" b="1" dirty="0">
                          <a:solidFill>
                            <a:schemeClr val="tx1"/>
                          </a:solidFill>
                          <a:latin typeface="メイリオ" panose="020B0604030504040204" pitchFamily="50" charset="-128"/>
                          <a:ea typeface="メイリオ" panose="020B0604030504040204" pitchFamily="50" charset="-128"/>
                        </a:rPr>
                        <a:t>22,000</a:t>
                      </a:r>
                      <a:r>
                        <a:rPr lang="ja-JP" altLang="en-US" sz="800" b="1" spc="155" dirty="0">
                          <a:latin typeface="メイリオ" panose="020B0604030504040204" pitchFamily="50" charset="-128"/>
                          <a:ea typeface="メイリオ" panose="020B0604030504040204" pitchFamily="50" charset="-128"/>
                        </a:rPr>
                        <a:t> </a:t>
                      </a:r>
                      <a:r>
                        <a:rPr lang="ja-JP" altLang="en-US" sz="800" b="1" spc="-50" dirty="0">
                          <a:latin typeface="メイリオ" panose="020B0604030504040204" pitchFamily="50" charset="-128"/>
                          <a:ea typeface="メイリオ" panose="020B0604030504040204" pitchFamily="50" charset="-128"/>
                        </a:rPr>
                        <a:t>円</a:t>
                      </a:r>
                      <a:endParaRPr lang="ja-JP" altLang="en-US" sz="800" b="1" dirty="0">
                        <a:latin typeface="メイリオ" panose="020B0604030504040204" pitchFamily="50" charset="-128"/>
                        <a:ea typeface="メイリオ" panose="020B0604030504040204" pitchFamily="50" charset="-128"/>
                        <a:cs typeface="Adobe Clean Han ExtraBold"/>
                      </a:endParaRPr>
                    </a:p>
                  </a:txBody>
                  <a:tcPr marL="0" marR="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800" b="1" dirty="0">
                          <a:solidFill>
                            <a:schemeClr val="tx1"/>
                          </a:solidFill>
                          <a:latin typeface="メイリオ" panose="020B0604030504040204" pitchFamily="50" charset="-128"/>
                          <a:ea typeface="メイリオ" panose="020B0604030504040204" pitchFamily="50" charset="-128"/>
                        </a:rPr>
                        <a:t>2,200</a:t>
                      </a:r>
                      <a:r>
                        <a:rPr lang="ja-JP" altLang="en-US" sz="800" b="1" spc="155" dirty="0">
                          <a:latin typeface="メイリオ" panose="020B0604030504040204" pitchFamily="50" charset="-128"/>
                          <a:ea typeface="メイリオ" panose="020B0604030504040204" pitchFamily="50" charset="-128"/>
                        </a:rPr>
                        <a:t> </a:t>
                      </a:r>
                      <a:r>
                        <a:rPr lang="ja-JP" altLang="en-US" sz="800" b="1" spc="-50" dirty="0">
                          <a:latin typeface="メイリオ" panose="020B0604030504040204" pitchFamily="50" charset="-128"/>
                          <a:ea typeface="メイリオ" panose="020B0604030504040204" pitchFamily="50" charset="-128"/>
                        </a:rPr>
                        <a:t>円</a:t>
                      </a:r>
                      <a:endParaRPr lang="ja-JP" altLang="en-US" sz="800" b="1" dirty="0">
                        <a:latin typeface="メイリオ" panose="020B0604030504040204" pitchFamily="50" charset="-128"/>
                        <a:ea typeface="メイリオ" panose="020B0604030504040204" pitchFamily="50" charset="-128"/>
                        <a:cs typeface="Adobe Clean Han ExtraBold"/>
                      </a:endParaRPr>
                    </a:p>
                  </a:txBody>
                  <a:tcPr marL="0" marR="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tc v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ja-JP" altLang="en-US" sz="1100" b="1" dirty="0">
                        <a:solidFill>
                          <a:srgbClr val="EF4136"/>
                        </a:solidFill>
                        <a:latin typeface="メイリオ" panose="020B0604030504040204" pitchFamily="50" charset="-128"/>
                        <a:ea typeface="メイリオ" panose="020B0604030504040204" pitchFamily="50" charset="-128"/>
                        <a:cs typeface="Adobe Clean Han ExtraBold"/>
                      </a:endParaRPr>
                    </a:p>
                  </a:txBody>
                  <a:tcPr anchor="ctr">
                    <a:lnL w="12700" cap="flat" cmpd="sng" algn="ctr">
                      <a:solidFill>
                        <a:srgbClr val="02BFD7"/>
                      </a:solidFill>
                      <a:prstDash val="solid"/>
                      <a:round/>
                      <a:headEnd type="none" w="med" len="med"/>
                      <a:tailEnd type="none" w="med" len="med"/>
                    </a:lnL>
                    <a:lnR w="12700" cap="flat" cmpd="sng" algn="ctr">
                      <a:solidFill>
                        <a:srgbClr val="02BFD7"/>
                      </a:solidFill>
                      <a:prstDash val="solid"/>
                      <a:round/>
                      <a:headEnd type="none" w="med" len="med"/>
                      <a:tailEnd type="none" w="med" len="med"/>
                    </a:lnR>
                    <a:lnT w="12700" cap="flat" cmpd="sng" algn="ctr">
                      <a:solidFill>
                        <a:srgbClr val="02BFD7"/>
                      </a:solidFill>
                      <a:prstDash val="solid"/>
                      <a:round/>
                      <a:headEnd type="none" w="med" len="med"/>
                      <a:tailEnd type="none" w="med" len="med"/>
                    </a:lnT>
                    <a:lnB w="12700" cap="flat" cmpd="sng" algn="ctr">
                      <a:solidFill>
                        <a:srgbClr val="02BFD7"/>
                      </a:solidFill>
                      <a:prstDash val="solid"/>
                      <a:round/>
                      <a:headEnd type="none" w="med" len="med"/>
                      <a:tailEnd type="none" w="med" len="med"/>
                    </a:lnB>
                  </a:tcPr>
                </a:tc>
                <a:extLst>
                  <a:ext uri="{0D108BD9-81ED-4DB2-BD59-A6C34878D82A}">
                    <a16:rowId xmlns:a16="http://schemas.microsoft.com/office/drawing/2014/main" val="189473226"/>
                  </a:ext>
                </a:extLst>
              </a:tr>
              <a:tr h="265568">
                <a:tc rowSpan="4">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700" b="1" spc="-35" dirty="0">
                          <a:solidFill>
                            <a:srgbClr val="155C72"/>
                          </a:solidFill>
                          <a:latin typeface="メイリオ" panose="020B0604030504040204" pitchFamily="50" charset="-128"/>
                          <a:ea typeface="メイリオ" panose="020B0604030504040204" pitchFamily="50" charset="-128"/>
                        </a:rPr>
                        <a:t>モバイルルーター</a:t>
                      </a:r>
                      <a:endParaRPr lang="en-US" altLang="ja-JP" sz="700" b="1" spc="-35" dirty="0">
                        <a:solidFill>
                          <a:srgbClr val="155C72"/>
                        </a:solidFill>
                        <a:latin typeface="メイリオ" panose="020B0604030504040204" pitchFamily="50" charset="-128"/>
                        <a:ea typeface="メイリオ" panose="020B0604030504040204"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700" b="1" spc="-35" dirty="0">
                          <a:solidFill>
                            <a:srgbClr val="155C72"/>
                          </a:solidFill>
                          <a:latin typeface="メイリオ" panose="020B0604030504040204" pitchFamily="50" charset="-128"/>
                          <a:ea typeface="メイリオ" panose="020B0604030504040204" pitchFamily="50" charset="-128"/>
                        </a:rPr>
                        <a:t>接続プラン</a:t>
                      </a:r>
                      <a:endParaRPr lang="ja-JP" altLang="en-US" sz="700" b="1" dirty="0">
                        <a:solidFill>
                          <a:srgbClr val="155C72"/>
                        </a:solidFill>
                        <a:latin typeface="メイリオ" panose="020B0604030504040204" pitchFamily="50" charset="-128"/>
                        <a:ea typeface="メイリオ" panose="020B0604030504040204" pitchFamily="50" charset="-128"/>
                        <a:cs typeface="Adobe Clean Han ExtraBold"/>
                      </a:endParaRPr>
                    </a:p>
                  </a:txBody>
                  <a:tcPr marL="0" marR="0" anchor="ctr">
                    <a:lnL w="12700" cap="flat" cmpd="sng" algn="ctr">
                      <a:solidFill>
                        <a:srgbClr val="02BFD7"/>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rgbClr val="DBEEF4"/>
                    </a:solidFill>
                  </a:tcPr>
                </a:tc>
                <a:tc rowSpan="2">
                  <a:txBody>
                    <a:bodyPr/>
                    <a:lstStyle/>
                    <a:p>
                      <a:pPr marL="0" indent="0">
                        <a:lnSpc>
                          <a:spcPct val="100000"/>
                        </a:lnSpc>
                      </a:pPr>
                      <a:r>
                        <a:rPr lang="ja-JP" altLang="en-US" sz="800" b="1" spc="-50" dirty="0">
                          <a:solidFill>
                            <a:srgbClr val="155C72"/>
                          </a:solidFill>
                          <a:latin typeface="メイリオ" panose="020B0604030504040204" pitchFamily="50" charset="-128"/>
                          <a:ea typeface="メイリオ" panose="020B0604030504040204" pitchFamily="50" charset="-128"/>
                        </a:rPr>
                        <a:t>デバイス（活動量計）</a:t>
                      </a:r>
                      <a:r>
                        <a:rPr lang="en-US" altLang="ja-JP" sz="800" b="1" spc="-50" dirty="0">
                          <a:solidFill>
                            <a:srgbClr val="155C72"/>
                          </a:solidFill>
                          <a:latin typeface="メイリオ" panose="020B0604030504040204" pitchFamily="50" charset="-128"/>
                          <a:ea typeface="メイリオ" panose="020B0604030504040204" pitchFamily="50" charset="-128"/>
                        </a:rPr>
                        <a:t>amor H2 Pro</a:t>
                      </a:r>
                      <a:r>
                        <a:rPr lang="ja-JP" altLang="en-US" sz="800" b="1" spc="-285" dirty="0">
                          <a:solidFill>
                            <a:srgbClr val="155C72"/>
                          </a:solidFill>
                          <a:latin typeface="メイリオ" panose="020B0604030504040204" pitchFamily="50" charset="-128"/>
                          <a:ea typeface="メイリオ" panose="020B0604030504040204" pitchFamily="50" charset="-128"/>
                        </a:rPr>
                        <a:t>／</a:t>
                      </a:r>
                      <a:r>
                        <a:rPr lang="ja-JP" altLang="en-US" sz="800" b="1" spc="-90" dirty="0">
                          <a:solidFill>
                            <a:srgbClr val="FF0000"/>
                          </a:solidFill>
                          <a:latin typeface="メイリオ" panose="020B0604030504040204" pitchFamily="50" charset="-128"/>
                          <a:ea typeface="メイリオ" panose="020B0604030504040204" pitchFamily="50" charset="-128"/>
                        </a:rPr>
                        <a:t>１個あたり</a:t>
                      </a:r>
                      <a:endParaRPr lang="ja-JP" altLang="en-US" sz="800" b="1" dirty="0">
                        <a:solidFill>
                          <a:srgbClr val="FF0000"/>
                        </a:solidFill>
                        <a:latin typeface="メイリオ" panose="020B0604030504040204" pitchFamily="50" charset="-128"/>
                        <a:ea typeface="メイリオ" panose="020B0604030504040204" pitchFamily="50" charset="-128"/>
                      </a:endParaRPr>
                    </a:p>
                    <a:p>
                      <a:pPr marL="12700">
                        <a:lnSpc>
                          <a:spcPct val="100000"/>
                        </a:lnSpc>
                        <a:spcBef>
                          <a:spcPts val="495"/>
                        </a:spcBef>
                      </a:pPr>
                      <a:r>
                        <a:rPr lang="ja-JP" altLang="en-US" sz="800" b="1" spc="-10" dirty="0">
                          <a:solidFill>
                            <a:srgbClr val="155C72"/>
                          </a:solidFill>
                          <a:latin typeface="メイリオ" panose="020B0604030504040204" pitchFamily="50" charset="-128"/>
                          <a:ea typeface="メイリオ" panose="020B0604030504040204" pitchFamily="50" charset="-128"/>
                        </a:rPr>
                        <a:t>（初期設定費用、充電クレードル含む）</a:t>
                      </a:r>
                      <a:endParaRPr lang="ja-JP" altLang="en-US" sz="800" b="1" dirty="0">
                        <a:solidFill>
                          <a:srgbClr val="155C72"/>
                        </a:solidFill>
                        <a:latin typeface="メイリオ" panose="020B0604030504040204" pitchFamily="50" charset="-128"/>
                        <a:ea typeface="メイリオ" panose="020B0604030504040204" pitchFamily="50" charset="-128"/>
                        <a:cs typeface="Adobe Clean Han ExtraBold"/>
                      </a:endParaRPr>
                    </a:p>
                  </a:txBody>
                  <a:tcPr marL="36000" marR="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rgbClr val="DBEEF4"/>
                    </a:solidFill>
                  </a:tcPr>
                </a:tc>
                <a:tc row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800" b="1" spc="70" dirty="0">
                          <a:solidFill>
                            <a:schemeClr val="tx1"/>
                          </a:solidFill>
                          <a:latin typeface="メイリオ" panose="020B0604030504040204" pitchFamily="50" charset="-128"/>
                          <a:ea typeface="メイリオ" panose="020B0604030504040204" pitchFamily="50" charset="-128"/>
                        </a:rPr>
                        <a:t>17,600</a:t>
                      </a:r>
                      <a:r>
                        <a:rPr lang="ja-JP" altLang="en-US" sz="800" b="1" spc="5" dirty="0">
                          <a:latin typeface="メイリオ" panose="020B0604030504040204" pitchFamily="50" charset="-128"/>
                          <a:ea typeface="メイリオ" panose="020B0604030504040204" pitchFamily="50" charset="-128"/>
                        </a:rPr>
                        <a:t> </a:t>
                      </a:r>
                      <a:r>
                        <a:rPr lang="ja-JP" altLang="en-US" sz="800" b="1" spc="-50" dirty="0">
                          <a:latin typeface="メイリオ" panose="020B0604030504040204" pitchFamily="50" charset="-128"/>
                          <a:ea typeface="メイリオ" panose="020B0604030504040204" pitchFamily="50" charset="-128"/>
                        </a:rPr>
                        <a:t>円</a:t>
                      </a:r>
                      <a:endParaRPr lang="ja-JP" altLang="en-US" sz="800" b="1" dirty="0">
                        <a:latin typeface="メイリオ" panose="020B0604030504040204" pitchFamily="50" charset="-128"/>
                        <a:ea typeface="メイリオ" panose="020B0604030504040204" pitchFamily="50" charset="-128"/>
                        <a:cs typeface="Adobe Clean Han ExtraBold"/>
                      </a:endParaRPr>
                    </a:p>
                  </a:txBody>
                  <a:tcPr marL="0" marR="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tc row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700" b="1" dirty="0" err="1">
                          <a:latin typeface="メイリオ" panose="020B0604030504040204" pitchFamily="50" charset="-128"/>
                          <a:ea typeface="メイリオ" panose="020B0604030504040204" pitchFamily="50" charset="-128"/>
                          <a:cs typeface="Adobe Clean Han ExtraBold"/>
                        </a:rPr>
                        <a:t>ー</a:t>
                      </a:r>
                      <a:endParaRPr lang="en-US" altLang="ja-JP" sz="700" b="1" dirty="0">
                        <a:latin typeface="メイリオ" panose="020B0604030504040204" pitchFamily="50" charset="-128"/>
                        <a:ea typeface="メイリオ" panose="020B0604030504040204" pitchFamily="50" charset="-128"/>
                        <a:cs typeface="Adobe Clean Han ExtraBold"/>
                      </a:endParaRPr>
                    </a:p>
                  </a:txBody>
                  <a:tcPr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700" b="1" dirty="0">
                          <a:solidFill>
                            <a:schemeClr val="bg1"/>
                          </a:solidFill>
                          <a:latin typeface="メイリオ" panose="020B0604030504040204" pitchFamily="50" charset="-128"/>
                          <a:ea typeface="メイリオ" panose="020B0604030504040204" pitchFamily="50" charset="-128"/>
                        </a:rPr>
                        <a:t>1</a:t>
                      </a:r>
                      <a:r>
                        <a:rPr lang="ja-JP" altLang="en-US" sz="700" b="1" dirty="0">
                          <a:solidFill>
                            <a:schemeClr val="bg1"/>
                          </a:solidFill>
                          <a:latin typeface="メイリオ" panose="020B0604030504040204" pitchFamily="50" charset="-128"/>
                          <a:ea typeface="メイリオ" panose="020B0604030504040204" pitchFamily="50" charset="-128"/>
                        </a:rPr>
                        <a:t>～</a:t>
                      </a:r>
                      <a:r>
                        <a:rPr lang="en-US" altLang="ja-JP" sz="700" b="1" dirty="0">
                          <a:solidFill>
                            <a:schemeClr val="bg1"/>
                          </a:solidFill>
                          <a:latin typeface="メイリオ" panose="020B0604030504040204" pitchFamily="50" charset="-128"/>
                          <a:ea typeface="メイリオ" panose="020B0604030504040204" pitchFamily="50" charset="-128"/>
                        </a:rPr>
                        <a:t>10</a:t>
                      </a:r>
                      <a:r>
                        <a:rPr lang="ja-JP" altLang="en-US" sz="700" b="1" dirty="0">
                          <a:solidFill>
                            <a:schemeClr val="bg1"/>
                          </a:solidFill>
                          <a:latin typeface="メイリオ" panose="020B0604030504040204" pitchFamily="50" charset="-128"/>
                          <a:ea typeface="メイリオ" panose="020B0604030504040204" pitchFamily="50" charset="-128"/>
                        </a:rPr>
                        <a:t>個</a:t>
                      </a:r>
                      <a:endParaRPr lang="en-US" altLang="ja-JP" sz="700" b="1" dirty="0">
                        <a:solidFill>
                          <a:schemeClr val="bg1"/>
                        </a:solidFill>
                        <a:latin typeface="メイリオ" panose="020B0604030504040204" pitchFamily="50" charset="-128"/>
                        <a:ea typeface="メイリオ" panose="020B0604030504040204"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700" b="1" dirty="0">
                          <a:solidFill>
                            <a:schemeClr val="bg1"/>
                          </a:solidFill>
                          <a:latin typeface="メイリオ" panose="020B0604030504040204" pitchFamily="50" charset="-128"/>
                          <a:ea typeface="メイリオ" panose="020B0604030504040204" pitchFamily="50" charset="-128"/>
                        </a:rPr>
                        <a:t>基本料金</a:t>
                      </a:r>
                      <a:endParaRPr lang="en-US" altLang="ja-JP" sz="700" b="1" dirty="0">
                        <a:solidFill>
                          <a:schemeClr val="bg1"/>
                        </a:solidFill>
                        <a:latin typeface="メイリオ" panose="020B0604030504040204" pitchFamily="50" charset="-128"/>
                        <a:ea typeface="メイリオ" panose="020B0604030504040204" pitchFamily="50" charset="-128"/>
                      </a:endParaRPr>
                    </a:p>
                  </a:txBody>
                  <a:tcPr marT="0" marB="0" anchor="ctr">
                    <a:lnL w="6350" cap="flat" cmpd="sng" algn="ctr">
                      <a:solidFill>
                        <a:srgbClr val="01BED6"/>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rgbClr val="01BED6"/>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700" b="1" dirty="0">
                          <a:solidFill>
                            <a:srgbClr val="C00000"/>
                          </a:solidFill>
                          <a:latin typeface="メイリオ" panose="020B0604030504040204" pitchFamily="50" charset="-128"/>
                          <a:ea typeface="メイリオ" panose="020B0604030504040204" pitchFamily="50" charset="-128"/>
                        </a:rPr>
                        <a:t>11</a:t>
                      </a:r>
                      <a:r>
                        <a:rPr lang="ja-JP" altLang="en-US" sz="700" b="1" dirty="0">
                          <a:solidFill>
                            <a:schemeClr val="bg1"/>
                          </a:solidFill>
                          <a:latin typeface="メイリオ" panose="020B0604030504040204" pitchFamily="50" charset="-128"/>
                          <a:ea typeface="メイリオ" panose="020B0604030504040204" pitchFamily="50" charset="-128"/>
                        </a:rPr>
                        <a:t>個以降</a:t>
                      </a:r>
                      <a:endParaRPr lang="en-US" altLang="ja-JP" sz="700" b="1" dirty="0">
                        <a:solidFill>
                          <a:schemeClr val="bg1"/>
                        </a:solidFill>
                        <a:latin typeface="メイリオ" panose="020B0604030504040204" pitchFamily="50" charset="-128"/>
                        <a:ea typeface="メイリオ" panose="020B0604030504040204"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700" b="1" dirty="0">
                          <a:solidFill>
                            <a:schemeClr val="bg1"/>
                          </a:solidFill>
                          <a:latin typeface="メイリオ" panose="020B0604030504040204" pitchFamily="50" charset="-128"/>
                          <a:ea typeface="メイリオ" panose="020B0604030504040204" pitchFamily="50" charset="-128"/>
                        </a:rPr>
                        <a:t>１個あたり</a:t>
                      </a:r>
                      <a:endParaRPr lang="en-US" altLang="ja-JP" sz="700" b="1" dirty="0">
                        <a:solidFill>
                          <a:schemeClr val="bg1"/>
                        </a:solidFill>
                        <a:latin typeface="メイリオ" panose="020B0604030504040204" pitchFamily="50" charset="-128"/>
                        <a:ea typeface="メイリオ" panose="020B0604030504040204" pitchFamily="50" charset="-128"/>
                      </a:endParaRPr>
                    </a:p>
                  </a:txBody>
                  <a:tcPr marL="0" marR="0" marT="0" marB="0" anchor="ctr">
                    <a:lnL w="6350" cap="flat" cmpd="sng" algn="ctr">
                      <a:solidFill>
                        <a:schemeClr val="bg1"/>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rgbClr val="01BED6"/>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dirty="0">
                          <a:solidFill>
                            <a:schemeClr val="tx1"/>
                          </a:solidFill>
                          <a:latin typeface="メイリオ" panose="020B0604030504040204" pitchFamily="50" charset="-128"/>
                          <a:ea typeface="メイリオ" panose="020B0604030504040204" pitchFamily="50" charset="-128"/>
                        </a:rPr>
                        <a:t>３ヶ月</a:t>
                      </a:r>
                    </a:p>
                  </a:txBody>
                  <a:tcPr anchor="ctr">
                    <a:lnL w="6350" cap="flat" cmpd="sng" algn="ctr">
                      <a:solidFill>
                        <a:srgbClr val="01BED6"/>
                      </a:solidFill>
                      <a:prstDash val="solid"/>
                      <a:round/>
                      <a:headEnd type="none" w="med" len="med"/>
                      <a:tailEnd type="none" w="med" len="med"/>
                    </a:lnL>
                    <a:lnR w="12700" cap="flat" cmpd="sng" algn="ctr">
                      <a:solidFill>
                        <a:srgbClr val="02BFD7"/>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extLst>
                  <a:ext uri="{0D108BD9-81ED-4DB2-BD59-A6C34878D82A}">
                    <a16:rowId xmlns:a16="http://schemas.microsoft.com/office/drawing/2014/main" val="3764383577"/>
                  </a:ext>
                </a:extLst>
              </a:tr>
              <a:tr h="239013">
                <a:tc v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ja-JP" altLang="en-US" sz="1100" b="1" dirty="0">
                        <a:latin typeface="メイリオ" panose="020B0604030504040204" pitchFamily="50" charset="-128"/>
                        <a:ea typeface="メイリオ" panose="020B0604030504040204" pitchFamily="50" charset="-128"/>
                        <a:cs typeface="Adobe Clean Han ExtraBold"/>
                      </a:endParaRPr>
                    </a:p>
                  </a:txBody>
                  <a:tcPr anchor="ctr">
                    <a:lnL w="12700" cap="flat" cmpd="sng" algn="ctr">
                      <a:solidFill>
                        <a:srgbClr val="02BFD7"/>
                      </a:solidFill>
                      <a:prstDash val="solid"/>
                      <a:round/>
                      <a:headEnd type="none" w="med" len="med"/>
                      <a:tailEnd type="none" w="med" len="med"/>
                    </a:lnL>
                    <a:lnR w="12700" cap="flat" cmpd="sng" algn="ctr">
                      <a:solidFill>
                        <a:srgbClr val="02BFD7"/>
                      </a:solidFill>
                      <a:prstDash val="solid"/>
                      <a:round/>
                      <a:headEnd type="none" w="med" len="med"/>
                      <a:tailEnd type="none" w="med" len="med"/>
                    </a:lnR>
                    <a:lnT w="12700" cap="flat" cmpd="sng" algn="ctr">
                      <a:solidFill>
                        <a:srgbClr val="02BFD7"/>
                      </a:solidFill>
                      <a:prstDash val="solid"/>
                      <a:round/>
                      <a:headEnd type="none" w="med" len="med"/>
                      <a:tailEnd type="none" w="med" len="med"/>
                    </a:lnT>
                    <a:lnB w="12700" cap="flat" cmpd="sng" algn="ctr">
                      <a:solidFill>
                        <a:srgbClr val="02BFD7"/>
                      </a:solidFill>
                      <a:prstDash val="solid"/>
                      <a:round/>
                      <a:headEnd type="none" w="med" len="med"/>
                      <a:tailEnd type="none" w="med" len="med"/>
                    </a:lnB>
                    <a:solidFill>
                      <a:srgbClr val="DBEEF4"/>
                    </a:solidFill>
                  </a:tcPr>
                </a:tc>
                <a:tc vMerge="1">
                  <a:txBody>
                    <a:bodyPr/>
                    <a:lstStyle/>
                    <a:p>
                      <a:pPr marL="69850">
                        <a:lnSpc>
                          <a:spcPct val="100000"/>
                        </a:lnSpc>
                      </a:pPr>
                      <a:endParaRPr lang="ja-JP" altLang="en-US" sz="900" b="1" dirty="0">
                        <a:latin typeface="メイリオ" panose="020B0604030504040204" pitchFamily="50" charset="-128"/>
                        <a:ea typeface="メイリオ" panose="020B0604030504040204" pitchFamily="50" charset="-128"/>
                        <a:cs typeface="Adobe Clean Han ExtraBold"/>
                      </a:endParaRPr>
                    </a:p>
                  </a:txBody>
                  <a:tcPr anchor="ctr">
                    <a:lnL w="12700" cap="flat" cmpd="sng" algn="ctr">
                      <a:solidFill>
                        <a:srgbClr val="02BFD7"/>
                      </a:solidFill>
                      <a:prstDash val="solid"/>
                      <a:round/>
                      <a:headEnd type="none" w="med" len="med"/>
                      <a:tailEnd type="none" w="med" len="med"/>
                    </a:lnL>
                    <a:lnR w="12700" cap="flat" cmpd="sng" algn="ctr">
                      <a:solidFill>
                        <a:srgbClr val="02BFD7"/>
                      </a:solidFill>
                      <a:prstDash val="solid"/>
                      <a:round/>
                      <a:headEnd type="none" w="med" len="med"/>
                      <a:tailEnd type="none" w="med" len="med"/>
                    </a:lnR>
                    <a:lnT w="12700" cap="flat" cmpd="sng" algn="ctr">
                      <a:solidFill>
                        <a:srgbClr val="02BFD7"/>
                      </a:solidFill>
                      <a:prstDash val="solid"/>
                      <a:round/>
                      <a:headEnd type="none" w="med" len="med"/>
                      <a:tailEnd type="none" w="med" len="med"/>
                    </a:lnT>
                    <a:lnB w="12700" cap="flat" cmpd="sng" algn="ctr">
                      <a:solidFill>
                        <a:srgbClr val="02BFD7"/>
                      </a:solidFill>
                      <a:prstDash val="solid"/>
                      <a:round/>
                      <a:headEnd type="none" w="med" len="med"/>
                      <a:tailEnd type="none" w="med" len="med"/>
                    </a:lnB>
                    <a:solidFill>
                      <a:srgbClr val="DBEEF4"/>
                    </a:solidFill>
                  </a:tcPr>
                </a:tc>
                <a:tc v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ja-JP" altLang="en-US" sz="1100" b="1" dirty="0">
                        <a:latin typeface="メイリオ" panose="020B0604030504040204" pitchFamily="50" charset="-128"/>
                        <a:ea typeface="メイリオ" panose="020B0604030504040204" pitchFamily="50" charset="-128"/>
                        <a:cs typeface="Adobe Clean Han ExtraBold"/>
                      </a:endParaRPr>
                    </a:p>
                  </a:txBody>
                  <a:tcPr anchor="ctr">
                    <a:lnL w="12700" cap="flat" cmpd="sng" algn="ctr">
                      <a:solidFill>
                        <a:srgbClr val="02BFD7"/>
                      </a:solidFill>
                      <a:prstDash val="solid"/>
                      <a:round/>
                      <a:headEnd type="none" w="med" len="med"/>
                      <a:tailEnd type="none" w="med" len="med"/>
                    </a:lnL>
                    <a:lnR w="12700" cap="flat" cmpd="sng" algn="ctr">
                      <a:solidFill>
                        <a:srgbClr val="02BFD7"/>
                      </a:solidFill>
                      <a:prstDash val="solid"/>
                      <a:round/>
                      <a:headEnd type="none" w="med" len="med"/>
                      <a:tailEnd type="none" w="med" len="med"/>
                    </a:lnR>
                    <a:lnT w="12700" cap="flat" cmpd="sng" algn="ctr">
                      <a:solidFill>
                        <a:srgbClr val="02BFD7"/>
                      </a:solidFill>
                      <a:prstDash val="solid"/>
                      <a:round/>
                      <a:headEnd type="none" w="med" len="med"/>
                      <a:tailEnd type="none" w="med" len="med"/>
                    </a:lnT>
                    <a:lnB w="12700" cap="flat" cmpd="sng" algn="ctr">
                      <a:solidFill>
                        <a:srgbClr val="02BFD7"/>
                      </a:solidFill>
                      <a:prstDash val="solid"/>
                      <a:round/>
                      <a:headEnd type="none" w="med" len="med"/>
                      <a:tailEnd type="none" w="med" len="med"/>
                    </a:lnB>
                  </a:tcPr>
                </a:tc>
                <a:tc v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altLang="ja-JP" sz="1100" b="1" dirty="0">
                        <a:latin typeface="メイリオ" panose="020B0604030504040204" pitchFamily="50" charset="-128"/>
                        <a:ea typeface="メイリオ" panose="020B0604030504040204" pitchFamily="50" charset="-128"/>
                        <a:cs typeface="Adobe Clean Han ExtraBold"/>
                      </a:endParaRPr>
                    </a:p>
                  </a:txBody>
                  <a:tcPr anchor="ctr">
                    <a:lnL w="12700" cap="flat" cmpd="sng" algn="ctr">
                      <a:solidFill>
                        <a:srgbClr val="02BFD7"/>
                      </a:solidFill>
                      <a:prstDash val="solid"/>
                      <a:round/>
                      <a:headEnd type="none" w="med" len="med"/>
                      <a:tailEnd type="none" w="med" len="med"/>
                    </a:lnL>
                    <a:lnR w="12700" cap="flat" cmpd="sng" algn="ctr">
                      <a:solidFill>
                        <a:srgbClr val="02BFD7"/>
                      </a:solidFill>
                      <a:prstDash val="solid"/>
                      <a:round/>
                      <a:headEnd type="none" w="med" len="med"/>
                      <a:tailEnd type="none" w="med" len="med"/>
                    </a:lnR>
                    <a:lnT w="12700" cap="flat" cmpd="sng" algn="ctr">
                      <a:solidFill>
                        <a:srgbClr val="02BFD7"/>
                      </a:solidFill>
                      <a:prstDash val="solid"/>
                      <a:round/>
                      <a:headEnd type="none" w="med" len="med"/>
                      <a:tailEnd type="none" w="med" len="med"/>
                    </a:lnT>
                    <a:lnB w="12700" cap="flat" cmpd="sng" algn="ctr">
                      <a:solidFill>
                        <a:srgbClr val="02BFD7"/>
                      </a:solidFill>
                      <a:prstDash val="solid"/>
                      <a:round/>
                      <a:headEnd type="none" w="med" len="med"/>
                      <a:tailEnd type="none" w="med" len="med"/>
                    </a:lnB>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800" b="1" dirty="0">
                          <a:solidFill>
                            <a:schemeClr val="tx1"/>
                          </a:solidFill>
                          <a:latin typeface="メイリオ" panose="020B0604030504040204" pitchFamily="50" charset="-128"/>
                          <a:ea typeface="メイリオ" panose="020B0604030504040204" pitchFamily="50" charset="-128"/>
                        </a:rPr>
                        <a:t>22,000</a:t>
                      </a:r>
                      <a:r>
                        <a:rPr lang="ja-JP" altLang="en-US" sz="800" b="1" spc="155" dirty="0">
                          <a:latin typeface="メイリオ" panose="020B0604030504040204" pitchFamily="50" charset="-128"/>
                          <a:ea typeface="メイリオ" panose="020B0604030504040204" pitchFamily="50" charset="-128"/>
                        </a:rPr>
                        <a:t> </a:t>
                      </a:r>
                      <a:r>
                        <a:rPr lang="ja-JP" altLang="en-US" sz="800" b="1" spc="-50" dirty="0">
                          <a:latin typeface="メイリオ" panose="020B0604030504040204" pitchFamily="50" charset="-128"/>
                          <a:ea typeface="メイリオ" panose="020B0604030504040204" pitchFamily="50" charset="-128"/>
                        </a:rPr>
                        <a:t>円</a:t>
                      </a:r>
                      <a:endParaRPr lang="ja-JP" altLang="en-US" sz="800" b="1" dirty="0">
                        <a:latin typeface="メイリオ" panose="020B0604030504040204" pitchFamily="50" charset="-128"/>
                        <a:ea typeface="メイリオ" panose="020B0604030504040204" pitchFamily="50" charset="-128"/>
                        <a:cs typeface="Adobe Clean Han ExtraBold"/>
                      </a:endParaRPr>
                    </a:p>
                  </a:txBody>
                  <a:tcPr marL="0" marR="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800" b="1" dirty="0">
                          <a:solidFill>
                            <a:schemeClr val="tx1"/>
                          </a:solidFill>
                          <a:latin typeface="メイリオ" panose="020B0604030504040204" pitchFamily="50" charset="-128"/>
                          <a:ea typeface="メイリオ" panose="020B0604030504040204" pitchFamily="50" charset="-128"/>
                        </a:rPr>
                        <a:t>2,200</a:t>
                      </a:r>
                      <a:r>
                        <a:rPr lang="ja-JP" altLang="en-US" sz="800" b="1" spc="155" dirty="0">
                          <a:latin typeface="メイリオ" panose="020B0604030504040204" pitchFamily="50" charset="-128"/>
                          <a:ea typeface="メイリオ" panose="020B0604030504040204" pitchFamily="50" charset="-128"/>
                        </a:rPr>
                        <a:t> </a:t>
                      </a:r>
                      <a:r>
                        <a:rPr lang="ja-JP" altLang="en-US" sz="800" b="1" spc="-50" dirty="0">
                          <a:latin typeface="メイリオ" panose="020B0604030504040204" pitchFamily="50" charset="-128"/>
                          <a:ea typeface="メイリオ" panose="020B0604030504040204" pitchFamily="50" charset="-128"/>
                        </a:rPr>
                        <a:t>円</a:t>
                      </a:r>
                      <a:endParaRPr lang="ja-JP" altLang="en-US" sz="800" b="1" dirty="0">
                        <a:latin typeface="メイリオ" panose="020B0604030504040204" pitchFamily="50" charset="-128"/>
                        <a:ea typeface="メイリオ" panose="020B0604030504040204" pitchFamily="50" charset="-128"/>
                        <a:cs typeface="Adobe Clean Han ExtraBold"/>
                      </a:endParaRPr>
                    </a:p>
                  </a:txBody>
                  <a:tcPr marL="0" marR="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tc v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ja-JP" altLang="en-US" sz="1100" b="1" dirty="0">
                        <a:solidFill>
                          <a:srgbClr val="EF4136"/>
                        </a:solidFill>
                        <a:latin typeface="メイリオ" panose="020B0604030504040204" pitchFamily="50" charset="-128"/>
                        <a:ea typeface="メイリオ" panose="020B0604030504040204" pitchFamily="50" charset="-128"/>
                        <a:cs typeface="Adobe Clean Han ExtraBold"/>
                      </a:endParaRPr>
                    </a:p>
                  </a:txBody>
                  <a:tcPr anchor="ctr">
                    <a:lnL w="12700" cap="flat" cmpd="sng" algn="ctr">
                      <a:solidFill>
                        <a:srgbClr val="02BFD7"/>
                      </a:solidFill>
                      <a:prstDash val="solid"/>
                      <a:round/>
                      <a:headEnd type="none" w="med" len="med"/>
                      <a:tailEnd type="none" w="med" len="med"/>
                    </a:lnL>
                    <a:lnR w="12700" cap="flat" cmpd="sng" algn="ctr">
                      <a:solidFill>
                        <a:srgbClr val="02BFD7"/>
                      </a:solidFill>
                      <a:prstDash val="solid"/>
                      <a:round/>
                      <a:headEnd type="none" w="med" len="med"/>
                      <a:tailEnd type="none" w="med" len="med"/>
                    </a:lnR>
                    <a:lnT w="12700" cap="flat" cmpd="sng" algn="ctr">
                      <a:solidFill>
                        <a:srgbClr val="02BFD7"/>
                      </a:solidFill>
                      <a:prstDash val="solid"/>
                      <a:round/>
                      <a:headEnd type="none" w="med" len="med"/>
                      <a:tailEnd type="none" w="med" len="med"/>
                    </a:lnT>
                    <a:lnB w="12700" cap="flat" cmpd="sng" algn="ctr">
                      <a:solidFill>
                        <a:srgbClr val="02BFD7"/>
                      </a:solidFill>
                      <a:prstDash val="solid"/>
                      <a:round/>
                      <a:headEnd type="none" w="med" len="med"/>
                      <a:tailEnd type="none" w="med" len="med"/>
                    </a:lnB>
                  </a:tcPr>
                </a:tc>
                <a:extLst>
                  <a:ext uri="{0D108BD9-81ED-4DB2-BD59-A6C34878D82A}">
                    <a16:rowId xmlns:a16="http://schemas.microsoft.com/office/drawing/2014/main" val="2135433553"/>
                  </a:ext>
                </a:extLst>
              </a:tr>
              <a:tr h="420526">
                <a:tc vMerge="1">
                  <a:txBody>
                    <a:bodyPr/>
                    <a:lstStyle/>
                    <a:p>
                      <a:pPr algn="ctr"/>
                      <a:endParaRPr kumimoji="1" lang="ja-JP" altLang="en-US" sz="1100"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14400" eaLnBrk="1" fontAlgn="auto" latinLnBrk="0" hangingPunct="1">
                        <a:lnSpc>
                          <a:spcPct val="100000"/>
                        </a:lnSpc>
                        <a:spcBef>
                          <a:spcPts val="0"/>
                        </a:spcBef>
                        <a:spcAft>
                          <a:spcPts val="100"/>
                        </a:spcAft>
                        <a:buClrTx/>
                        <a:buSzTx/>
                        <a:buFontTx/>
                        <a:buNone/>
                        <a:tabLst/>
                        <a:defRPr/>
                      </a:pPr>
                      <a:r>
                        <a:rPr lang="ja-JP" altLang="en-US" sz="800" b="1" spc="-70" dirty="0">
                          <a:solidFill>
                            <a:srgbClr val="155C72"/>
                          </a:solidFill>
                          <a:latin typeface="メイリオ" panose="020B0604030504040204" pitchFamily="50" charset="-128"/>
                          <a:ea typeface="メイリオ" panose="020B0604030504040204" pitchFamily="50" charset="-128"/>
                        </a:rPr>
                        <a:t>専用モバイルルーター（通信機）／</a:t>
                      </a:r>
                      <a:r>
                        <a:rPr lang="en-US" altLang="ja-JP" sz="800" b="1" spc="-70" dirty="0">
                          <a:solidFill>
                            <a:srgbClr val="155C72"/>
                          </a:solidFill>
                          <a:latin typeface="メイリオ" panose="020B0604030504040204" pitchFamily="50" charset="-128"/>
                          <a:ea typeface="メイリオ" panose="020B0604030504040204" pitchFamily="50" charset="-128"/>
                        </a:rPr>
                        <a:t>1</a:t>
                      </a:r>
                      <a:r>
                        <a:rPr lang="ja-JP" altLang="en-US" sz="800" b="1" spc="-70" dirty="0">
                          <a:solidFill>
                            <a:srgbClr val="155C72"/>
                          </a:solidFill>
                          <a:latin typeface="メイリオ" panose="020B0604030504040204" pitchFamily="50" charset="-128"/>
                          <a:ea typeface="メイリオ" panose="020B0604030504040204" pitchFamily="50" charset="-128"/>
                        </a:rPr>
                        <a:t>個</a:t>
                      </a:r>
                      <a:endParaRPr lang="en-US" altLang="ja-JP" sz="800" b="1" spc="-70" dirty="0">
                        <a:solidFill>
                          <a:srgbClr val="155C72"/>
                        </a:solidFill>
                        <a:latin typeface="メイリオ" panose="020B0604030504040204" pitchFamily="50" charset="-128"/>
                        <a:ea typeface="メイリオ" panose="020B0604030504040204" pitchFamily="50" charset="-128"/>
                      </a:endParaRPr>
                    </a:p>
                    <a:p>
                      <a:pPr marL="0" marR="0" lvl="0" indent="0" algn="l" defTabSz="914400" eaLnBrk="1" fontAlgn="auto" latinLnBrk="0" hangingPunct="1">
                        <a:lnSpc>
                          <a:spcPct val="100000"/>
                        </a:lnSpc>
                        <a:spcBef>
                          <a:spcPts val="495"/>
                        </a:spcBef>
                        <a:spcAft>
                          <a:spcPts val="100"/>
                        </a:spcAft>
                        <a:buClrTx/>
                        <a:buSzTx/>
                        <a:buFontTx/>
                        <a:buNone/>
                        <a:tabLst/>
                        <a:defRPr/>
                      </a:pPr>
                      <a:r>
                        <a:rPr lang="ja-JP" altLang="en-US" sz="800" b="1" spc="-70" dirty="0">
                          <a:solidFill>
                            <a:srgbClr val="155C72"/>
                          </a:solidFill>
                          <a:latin typeface="メイリオ" panose="020B0604030504040204" pitchFamily="50" charset="-128"/>
                          <a:ea typeface="メイリオ" panose="020B0604030504040204" pitchFamily="50" charset="-128"/>
                        </a:rPr>
                        <a:t>（</a:t>
                      </a:r>
                      <a:r>
                        <a:rPr lang="en-US" altLang="ja-JP" sz="800" b="1" spc="-70" dirty="0">
                          <a:solidFill>
                            <a:srgbClr val="155C72"/>
                          </a:solidFill>
                          <a:latin typeface="メイリオ" panose="020B0604030504040204" pitchFamily="50" charset="-128"/>
                          <a:ea typeface="メイリオ" panose="020B0604030504040204" pitchFamily="50" charset="-128"/>
                        </a:rPr>
                        <a:t>SIM</a:t>
                      </a:r>
                      <a:r>
                        <a:rPr lang="ja-JP" altLang="en-US" sz="800" b="1" spc="-70" dirty="0">
                          <a:solidFill>
                            <a:srgbClr val="155C72"/>
                          </a:solidFill>
                          <a:latin typeface="メイリオ" panose="020B0604030504040204" pitchFamily="50" charset="-128"/>
                          <a:ea typeface="メイリオ" panose="020B0604030504040204" pitchFamily="50" charset="-128"/>
                        </a:rPr>
                        <a:t>、初期設定費用、充電ケーブル含む）</a:t>
                      </a:r>
                      <a:endParaRPr lang="ja-JP" altLang="en-US" sz="800" b="1" dirty="0">
                        <a:solidFill>
                          <a:srgbClr val="155C72"/>
                        </a:solidFill>
                        <a:latin typeface="メイリオ" panose="020B0604030504040204" pitchFamily="50" charset="-128"/>
                        <a:ea typeface="メイリオ" panose="020B0604030504040204" pitchFamily="50" charset="-128"/>
                      </a:endParaRPr>
                    </a:p>
                  </a:txBody>
                  <a:tcPr marL="36000" marR="0" marT="0" marB="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rgbClr val="DBEEF4"/>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800" b="1" spc="70" dirty="0">
                          <a:latin typeface="メイリオ" panose="020B0604030504040204" pitchFamily="50" charset="-128"/>
                          <a:ea typeface="メイリオ" panose="020B0604030504040204" pitchFamily="50" charset="-128"/>
                        </a:rPr>
                        <a:t>36,300</a:t>
                      </a:r>
                      <a:r>
                        <a:rPr lang="ja-JP" altLang="en-US" sz="800" b="1" spc="5" dirty="0">
                          <a:latin typeface="メイリオ" panose="020B0604030504040204" pitchFamily="50" charset="-128"/>
                          <a:ea typeface="メイリオ" panose="020B0604030504040204" pitchFamily="50" charset="-128"/>
                        </a:rPr>
                        <a:t> </a:t>
                      </a:r>
                      <a:r>
                        <a:rPr lang="ja-JP" altLang="en-US" sz="800" b="1" spc="-50" dirty="0">
                          <a:latin typeface="メイリオ" panose="020B0604030504040204" pitchFamily="50" charset="-128"/>
                          <a:ea typeface="メイリオ" panose="020B0604030504040204" pitchFamily="50" charset="-128"/>
                        </a:rPr>
                        <a:t>円</a:t>
                      </a:r>
                      <a:endParaRPr lang="ja-JP" altLang="en-US" sz="800" b="1" dirty="0">
                        <a:latin typeface="メイリオ" panose="020B0604030504040204" pitchFamily="50" charset="-128"/>
                        <a:ea typeface="メイリオ" panose="020B0604030504040204" pitchFamily="50" charset="-128"/>
                        <a:cs typeface="Adobe Clean Han ExtraBold"/>
                      </a:endParaRPr>
                    </a:p>
                  </a:txBody>
                  <a:tcPr marL="0" marR="0" marT="0" marB="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700" b="1" dirty="0" err="1">
                          <a:latin typeface="メイリオ" panose="020B0604030504040204" pitchFamily="50" charset="-128"/>
                          <a:ea typeface="メイリオ" panose="020B0604030504040204" pitchFamily="50" charset="-128"/>
                          <a:cs typeface="Adobe Clean Han ExtraBold"/>
                        </a:rPr>
                        <a:t>ー</a:t>
                      </a:r>
                      <a:endParaRPr lang="en-US" altLang="ja-JP" sz="700" b="1" dirty="0">
                        <a:latin typeface="メイリオ" panose="020B0604030504040204" pitchFamily="50" charset="-128"/>
                        <a:ea typeface="メイリオ" panose="020B0604030504040204" pitchFamily="50" charset="-128"/>
                        <a:cs typeface="Adobe Clean Han ExtraBold"/>
                      </a:endParaRPr>
                    </a:p>
                  </a:txBody>
                  <a:tcPr marT="0" marB="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tc grid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800" b="1" dirty="0">
                          <a:latin typeface="メイリオ" panose="020B0604030504040204" pitchFamily="50" charset="-128"/>
                          <a:ea typeface="メイリオ" panose="020B0604030504040204" pitchFamily="50" charset="-128"/>
                        </a:rPr>
                        <a:t>660</a:t>
                      </a:r>
                      <a:r>
                        <a:rPr lang="ja-JP" altLang="en-US" sz="800" b="1" spc="25" dirty="0">
                          <a:latin typeface="メイリオ" panose="020B0604030504040204" pitchFamily="50" charset="-128"/>
                          <a:ea typeface="メイリオ" panose="020B0604030504040204" pitchFamily="50" charset="-128"/>
                        </a:rPr>
                        <a:t> </a:t>
                      </a:r>
                      <a:r>
                        <a:rPr lang="ja-JP" altLang="en-US" sz="800" b="1" spc="-50" dirty="0">
                          <a:latin typeface="メイリオ" panose="020B0604030504040204" pitchFamily="50" charset="-128"/>
                          <a:ea typeface="メイリオ" panose="020B0604030504040204" pitchFamily="50" charset="-128"/>
                        </a:rPr>
                        <a:t>円</a:t>
                      </a:r>
                      <a:endParaRPr lang="ja-JP" altLang="en-US" sz="800" b="1" dirty="0">
                        <a:latin typeface="メイリオ" panose="020B0604030504040204" pitchFamily="50" charset="-128"/>
                        <a:ea typeface="メイリオ" panose="020B0604030504040204" pitchFamily="50" charset="-128"/>
                        <a:cs typeface="Adobe Clean Han ExtraBold"/>
                      </a:endParaRPr>
                    </a:p>
                  </a:txBody>
                  <a:tcPr marT="0" marB="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tc h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ja-JP" altLang="en-US" sz="1100" b="1" dirty="0">
                        <a:latin typeface="メイリオ" panose="020B0604030504040204" pitchFamily="50" charset="-128"/>
                        <a:ea typeface="メイリオ" panose="020B0604030504040204" pitchFamily="50" charset="-128"/>
                        <a:cs typeface="Adobe Clean Han ExtraBold"/>
                      </a:endParaRPr>
                    </a:p>
                  </a:txBody>
                  <a:tcPr anchor="ctr">
                    <a:lnL w="12700" cap="flat" cmpd="sng" algn="ctr">
                      <a:solidFill>
                        <a:srgbClr val="02BFD7"/>
                      </a:solidFill>
                      <a:prstDash val="solid"/>
                      <a:round/>
                      <a:headEnd type="none" w="med" len="med"/>
                      <a:tailEnd type="none" w="med" len="med"/>
                    </a:lnL>
                    <a:lnR w="12700" cap="flat" cmpd="sng" algn="ctr">
                      <a:solidFill>
                        <a:srgbClr val="02BFD7"/>
                      </a:solidFill>
                      <a:prstDash val="solid"/>
                      <a:round/>
                      <a:headEnd type="none" w="med" len="med"/>
                      <a:tailEnd type="none" w="med" len="med"/>
                    </a:lnR>
                    <a:lnT w="12700" cap="flat" cmpd="sng" algn="ctr">
                      <a:solidFill>
                        <a:srgbClr val="02BFD7"/>
                      </a:solidFill>
                      <a:prstDash val="solid"/>
                      <a:round/>
                      <a:headEnd type="none" w="med" len="med"/>
                      <a:tailEnd type="none" w="med" len="med"/>
                    </a:lnT>
                    <a:lnB w="12700" cap="flat" cmpd="sng" algn="ctr">
                      <a:solidFill>
                        <a:srgbClr val="02BFD7"/>
                      </a:solidFill>
                      <a:prstDash val="solid"/>
                      <a:round/>
                      <a:headEnd type="none" w="med" len="med"/>
                      <a:tailEnd type="none" w="med" len="med"/>
                    </a:lnB>
                  </a:tcPr>
                </a:tc>
                <a:tc>
                  <a:txBody>
                    <a:bodyPr/>
                    <a:lstStyle/>
                    <a:p>
                      <a:pPr algn="ctr"/>
                      <a:r>
                        <a:rPr kumimoji="1" lang="ja-JP" altLang="en-US" sz="800" b="1" dirty="0">
                          <a:latin typeface="メイリオ" panose="020B0604030504040204" pitchFamily="50" charset="-128"/>
                          <a:ea typeface="メイリオ" panose="020B0604030504040204" pitchFamily="50" charset="-128"/>
                        </a:rPr>
                        <a:t>３ヶ月</a:t>
                      </a:r>
                    </a:p>
                  </a:txBody>
                  <a:tcPr marT="0" marB="0" anchor="ctr">
                    <a:lnL w="6350" cap="flat" cmpd="sng" algn="ctr">
                      <a:solidFill>
                        <a:srgbClr val="01BED6"/>
                      </a:solidFill>
                      <a:prstDash val="solid"/>
                      <a:round/>
                      <a:headEnd type="none" w="med" len="med"/>
                      <a:tailEnd type="none" w="med" len="med"/>
                    </a:lnL>
                    <a:lnR w="12700" cap="flat" cmpd="sng" algn="ctr">
                      <a:solidFill>
                        <a:srgbClr val="02BFD7"/>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extLst>
                  <a:ext uri="{0D108BD9-81ED-4DB2-BD59-A6C34878D82A}">
                    <a16:rowId xmlns:a16="http://schemas.microsoft.com/office/drawing/2014/main" val="2792038674"/>
                  </a:ext>
                </a:extLst>
              </a:tr>
              <a:tr h="396268">
                <a:tc v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ja-JP" altLang="en-US" sz="1100" dirty="0">
                        <a:latin typeface="Meiryo UI" panose="020B0604030504040204" pitchFamily="50" charset="-128"/>
                        <a:ea typeface="Meiryo UI" panose="020B0604030504040204" pitchFamily="50" charset="-128"/>
                        <a:cs typeface="Adobe Clean Han ExtraBold"/>
                      </a:endParaRPr>
                    </a:p>
                  </a:txBody>
                  <a:tcPr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800" b="1" spc="-80" dirty="0">
                          <a:solidFill>
                            <a:srgbClr val="155C72"/>
                          </a:solidFill>
                          <a:latin typeface="メイリオ" panose="020B0604030504040204" pitchFamily="50" charset="-128"/>
                          <a:ea typeface="メイリオ" panose="020B0604030504040204" pitchFamily="50" charset="-128"/>
                        </a:rPr>
                        <a:t>専用モバイルルーター（通信機）用充電器／</a:t>
                      </a:r>
                      <a:r>
                        <a:rPr lang="en-US" altLang="ja-JP" sz="800" b="1" spc="-80" dirty="0">
                          <a:solidFill>
                            <a:srgbClr val="155C72"/>
                          </a:solidFill>
                          <a:latin typeface="メイリオ" panose="020B0604030504040204" pitchFamily="50" charset="-128"/>
                          <a:ea typeface="メイリオ" panose="020B0604030504040204" pitchFamily="50" charset="-128"/>
                        </a:rPr>
                        <a:t>1</a:t>
                      </a:r>
                      <a:r>
                        <a:rPr lang="ja-JP" altLang="en-US" sz="800" b="1" spc="-80" dirty="0">
                          <a:solidFill>
                            <a:srgbClr val="155C72"/>
                          </a:solidFill>
                          <a:latin typeface="メイリオ" panose="020B0604030504040204" pitchFamily="50" charset="-128"/>
                          <a:ea typeface="メイリオ" panose="020B0604030504040204" pitchFamily="50" charset="-128"/>
                        </a:rPr>
                        <a:t>個</a:t>
                      </a:r>
                      <a:endParaRPr lang="en-US" altLang="ja-JP" sz="800" b="1" spc="-80" dirty="0">
                        <a:solidFill>
                          <a:srgbClr val="155C72"/>
                        </a:solidFill>
                        <a:latin typeface="メイリオ" panose="020B0604030504040204" pitchFamily="50" charset="-128"/>
                        <a:ea typeface="メイリオ" panose="020B0604030504040204" pitchFamily="50" charset="-128"/>
                      </a:endParaRPr>
                    </a:p>
                  </a:txBody>
                  <a:tcPr marL="36000" marR="0" marT="0" marB="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rgbClr val="DBEEF4"/>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800" b="1" spc="70" dirty="0">
                          <a:latin typeface="メイリオ" panose="020B0604030504040204" pitchFamily="50" charset="-128"/>
                          <a:ea typeface="メイリオ" panose="020B0604030504040204" pitchFamily="50" charset="-128"/>
                        </a:rPr>
                        <a:t>2,420</a:t>
                      </a:r>
                      <a:r>
                        <a:rPr lang="ja-JP" altLang="en-US" sz="800" b="1" spc="5" dirty="0">
                          <a:latin typeface="メイリオ" panose="020B0604030504040204" pitchFamily="50" charset="-128"/>
                          <a:ea typeface="メイリオ" panose="020B0604030504040204" pitchFamily="50" charset="-128"/>
                        </a:rPr>
                        <a:t> </a:t>
                      </a:r>
                      <a:r>
                        <a:rPr lang="ja-JP" altLang="en-US" sz="800" b="1" spc="-50" dirty="0">
                          <a:latin typeface="メイリオ" panose="020B0604030504040204" pitchFamily="50" charset="-128"/>
                          <a:ea typeface="メイリオ" panose="020B0604030504040204" pitchFamily="50" charset="-128"/>
                        </a:rPr>
                        <a:t>円</a:t>
                      </a:r>
                      <a:endParaRPr lang="ja-JP" altLang="en-US" sz="800" b="1" dirty="0">
                        <a:latin typeface="メイリオ" panose="020B0604030504040204" pitchFamily="50" charset="-128"/>
                        <a:ea typeface="メイリオ" panose="020B0604030504040204" pitchFamily="50" charset="-128"/>
                        <a:cs typeface="Adobe Clean Han ExtraBold"/>
                      </a:endParaRPr>
                    </a:p>
                  </a:txBody>
                  <a:tcPr marL="0" marR="0" marT="0" marB="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700" b="1" dirty="0" err="1">
                          <a:latin typeface="メイリオ" panose="020B0604030504040204" pitchFamily="50" charset="-128"/>
                          <a:ea typeface="メイリオ" panose="020B0604030504040204" pitchFamily="50" charset="-128"/>
                          <a:cs typeface="Adobe Clean Han ExtraBold"/>
                        </a:rPr>
                        <a:t>ー</a:t>
                      </a:r>
                      <a:endParaRPr lang="en-US" altLang="ja-JP" sz="700" b="1" dirty="0">
                        <a:latin typeface="メイリオ" panose="020B0604030504040204" pitchFamily="50" charset="-128"/>
                        <a:ea typeface="メイリオ" panose="020B0604030504040204" pitchFamily="50" charset="-128"/>
                        <a:cs typeface="Adobe Clean Han ExtraBold"/>
                      </a:endParaRPr>
                    </a:p>
                  </a:txBody>
                  <a:tcPr marT="0" marB="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tc grid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700" b="1" dirty="0" err="1">
                          <a:latin typeface="メイリオ" panose="020B0604030504040204" pitchFamily="50" charset="-128"/>
                          <a:ea typeface="メイリオ" panose="020B0604030504040204" pitchFamily="50" charset="-128"/>
                          <a:cs typeface="Adobe Clean Han ExtraBold"/>
                        </a:rPr>
                        <a:t>ー</a:t>
                      </a:r>
                      <a:endParaRPr lang="ja-JP" altLang="en-US" sz="700" b="1" dirty="0">
                        <a:latin typeface="メイリオ" panose="020B0604030504040204" pitchFamily="50" charset="-128"/>
                        <a:ea typeface="メイリオ" panose="020B0604030504040204" pitchFamily="50" charset="-128"/>
                        <a:cs typeface="Adobe Clean Han ExtraBold"/>
                      </a:endParaRPr>
                    </a:p>
                  </a:txBody>
                  <a:tcPr marT="0" marB="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tc h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ja-JP" altLang="en-US" sz="1100" b="1" dirty="0">
                        <a:latin typeface="メイリオ" panose="020B0604030504040204" pitchFamily="50" charset="-128"/>
                        <a:ea typeface="メイリオ" panose="020B0604030504040204" pitchFamily="50" charset="-128"/>
                        <a:cs typeface="Adobe Clean Han ExtraBold"/>
                      </a:endParaRPr>
                    </a:p>
                  </a:txBody>
                  <a:tcPr anchor="ctr">
                    <a:lnL w="12700" cap="flat" cmpd="sng" algn="ctr">
                      <a:solidFill>
                        <a:srgbClr val="02BFD7"/>
                      </a:solidFill>
                      <a:prstDash val="solid"/>
                      <a:round/>
                      <a:headEnd type="none" w="med" len="med"/>
                      <a:tailEnd type="none" w="med" len="med"/>
                    </a:lnL>
                    <a:lnR w="12700" cap="flat" cmpd="sng" algn="ctr">
                      <a:solidFill>
                        <a:srgbClr val="02BFD7"/>
                      </a:solidFill>
                      <a:prstDash val="solid"/>
                      <a:round/>
                      <a:headEnd type="none" w="med" len="med"/>
                      <a:tailEnd type="none" w="med" len="med"/>
                    </a:lnR>
                    <a:lnT w="12700" cap="flat" cmpd="sng" algn="ctr">
                      <a:solidFill>
                        <a:srgbClr val="02BFD7"/>
                      </a:solidFill>
                      <a:prstDash val="solid"/>
                      <a:round/>
                      <a:headEnd type="none" w="med" len="med"/>
                      <a:tailEnd type="none" w="med" len="med"/>
                    </a:lnT>
                    <a:lnB w="12700" cap="flat" cmpd="sng" algn="ctr">
                      <a:solidFill>
                        <a:srgbClr val="02BFD7"/>
                      </a:solidFill>
                      <a:prstDash val="solid"/>
                      <a:round/>
                      <a:headEnd type="none" w="med" len="med"/>
                      <a:tailEnd type="none" w="med" len="med"/>
                    </a:lnB>
                  </a:tcPr>
                </a:tc>
                <a:tc>
                  <a:txBody>
                    <a:bodyPr/>
                    <a:lstStyle/>
                    <a:p>
                      <a:pPr algn="ctr"/>
                      <a:r>
                        <a:rPr lang="ja-JP" altLang="en-US" sz="800" b="1" spc="-50" dirty="0" err="1">
                          <a:latin typeface="メイリオ" panose="020B0604030504040204" pitchFamily="50" charset="-128"/>
                          <a:ea typeface="メイリオ" panose="020B0604030504040204" pitchFamily="50" charset="-128"/>
                        </a:rPr>
                        <a:t>ー</a:t>
                      </a:r>
                      <a:endParaRPr kumimoji="1" lang="ja-JP" altLang="en-US" sz="800" b="1" dirty="0">
                        <a:latin typeface="メイリオ" panose="020B0604030504040204" pitchFamily="50" charset="-128"/>
                        <a:ea typeface="メイリオ" panose="020B0604030504040204" pitchFamily="50" charset="-128"/>
                      </a:endParaRPr>
                    </a:p>
                  </a:txBody>
                  <a:tcPr marT="0" marB="0" anchor="ctr">
                    <a:lnL w="6350" cap="flat" cmpd="sng" algn="ctr">
                      <a:solidFill>
                        <a:srgbClr val="01BED6"/>
                      </a:solidFill>
                      <a:prstDash val="solid"/>
                      <a:round/>
                      <a:headEnd type="none" w="med" len="med"/>
                      <a:tailEnd type="none" w="med" len="med"/>
                    </a:lnL>
                    <a:lnR w="12700" cap="flat" cmpd="sng" algn="ctr">
                      <a:solidFill>
                        <a:srgbClr val="02BFD7"/>
                      </a:solidFill>
                      <a:prstDash val="solid"/>
                      <a:round/>
                      <a:headEnd type="none" w="med" len="med"/>
                      <a:tailEnd type="none" w="med" len="med"/>
                    </a:lnR>
                    <a:lnT w="6350" cap="flat" cmpd="sng" algn="ctr">
                      <a:solidFill>
                        <a:srgbClr val="01BED6"/>
                      </a:solidFill>
                      <a:prstDash val="solid"/>
                      <a:round/>
                      <a:headEnd type="none" w="med" len="med"/>
                      <a:tailEnd type="none" w="med" len="med"/>
                    </a:lnT>
                    <a:lnB w="6350" cap="flat" cmpd="sng" algn="ctr">
                      <a:solidFill>
                        <a:srgbClr val="01BED6"/>
                      </a:solidFill>
                      <a:prstDash val="solid"/>
                      <a:round/>
                      <a:headEnd type="none" w="med" len="med"/>
                      <a:tailEnd type="none" w="med" len="med"/>
                    </a:lnB>
                    <a:solidFill>
                      <a:schemeClr val="bg1"/>
                    </a:solidFill>
                  </a:tcPr>
                </a:tc>
                <a:extLst>
                  <a:ext uri="{0D108BD9-81ED-4DB2-BD59-A6C34878D82A}">
                    <a16:rowId xmlns:a16="http://schemas.microsoft.com/office/drawing/2014/main" val="2764323823"/>
                  </a:ext>
                </a:extLst>
              </a:tr>
              <a:tr h="563136">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700" b="1" dirty="0">
                          <a:solidFill>
                            <a:srgbClr val="155C72"/>
                          </a:solidFill>
                          <a:latin typeface="メイリオ" panose="020B0604030504040204" pitchFamily="50" charset="-128"/>
                          <a:ea typeface="メイリオ" panose="020B0604030504040204" pitchFamily="50" charset="-128"/>
                          <a:cs typeface="Adobe Clean Han ExtraBold"/>
                        </a:rPr>
                        <a:t>SIM</a:t>
                      </a: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700" b="1" dirty="0">
                          <a:solidFill>
                            <a:srgbClr val="155C72"/>
                          </a:solidFill>
                          <a:latin typeface="メイリオ" panose="020B0604030504040204" pitchFamily="50" charset="-128"/>
                          <a:ea typeface="メイリオ" panose="020B0604030504040204" pitchFamily="50" charset="-128"/>
                          <a:cs typeface="Adobe Clean Han ExtraBold"/>
                        </a:rPr>
                        <a:t>接続プラン</a:t>
                      </a:r>
                    </a:p>
                  </a:txBody>
                  <a:tcPr marL="0" marR="0" anchor="ctr">
                    <a:lnL w="12700" cap="flat" cmpd="sng" algn="ctr">
                      <a:solidFill>
                        <a:srgbClr val="02BFD7"/>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12700" cap="flat" cmpd="sng" algn="ctr">
                      <a:solidFill>
                        <a:srgbClr val="02BFD7"/>
                      </a:solidFill>
                      <a:prstDash val="solid"/>
                      <a:round/>
                      <a:headEnd type="none" w="med" len="med"/>
                      <a:tailEnd type="none" w="med" len="med"/>
                    </a:lnB>
                    <a:solidFill>
                      <a:srgbClr val="DBEEF4"/>
                    </a:solidFill>
                  </a:tcPr>
                </a:tc>
                <a:tc>
                  <a:txBody>
                    <a:bodyPr/>
                    <a:lstStyle/>
                    <a:p>
                      <a:pPr marL="0" indent="0">
                        <a:lnSpc>
                          <a:spcPct val="100000"/>
                        </a:lnSpc>
                      </a:pPr>
                      <a:r>
                        <a:rPr lang="ja-JP" altLang="en-US" sz="800" b="1" spc="-50" dirty="0">
                          <a:solidFill>
                            <a:srgbClr val="155C72"/>
                          </a:solidFill>
                          <a:latin typeface="メイリオ" panose="020B0604030504040204" pitchFamily="50" charset="-128"/>
                          <a:ea typeface="メイリオ" panose="020B0604030504040204" pitchFamily="50" charset="-128"/>
                        </a:rPr>
                        <a:t>デバイス（活動量計）</a:t>
                      </a:r>
                      <a:r>
                        <a:rPr lang="en-US" altLang="ja-JP" sz="800" b="1" spc="-50" dirty="0" err="1">
                          <a:solidFill>
                            <a:srgbClr val="155C72"/>
                          </a:solidFill>
                          <a:latin typeface="メイリオ" panose="020B0604030504040204" pitchFamily="50" charset="-128"/>
                          <a:ea typeface="メイリオ" panose="020B0604030504040204" pitchFamily="50" charset="-128"/>
                        </a:rPr>
                        <a:t>mSafety</a:t>
                      </a:r>
                      <a:r>
                        <a:rPr lang="ja-JP" altLang="en-US" sz="800" b="1" spc="-285" dirty="0">
                          <a:solidFill>
                            <a:srgbClr val="155C72"/>
                          </a:solidFill>
                          <a:latin typeface="メイリオ" panose="020B0604030504040204" pitchFamily="50" charset="-128"/>
                          <a:ea typeface="メイリオ" panose="020B0604030504040204" pitchFamily="50" charset="-128"/>
                        </a:rPr>
                        <a:t>／</a:t>
                      </a:r>
                      <a:r>
                        <a:rPr lang="ja-JP" altLang="en-US" sz="800" b="1" spc="-90" dirty="0">
                          <a:solidFill>
                            <a:srgbClr val="FF0000"/>
                          </a:solidFill>
                          <a:latin typeface="メイリオ" panose="020B0604030504040204" pitchFamily="50" charset="-128"/>
                          <a:ea typeface="メイリオ" panose="020B0604030504040204" pitchFamily="50" charset="-128"/>
                        </a:rPr>
                        <a:t>１個あたり</a:t>
                      </a:r>
                      <a:endParaRPr lang="ja-JP" altLang="en-US" sz="800" b="1" dirty="0">
                        <a:solidFill>
                          <a:srgbClr val="FF0000"/>
                        </a:solidFill>
                        <a:latin typeface="メイリオ" panose="020B0604030504040204" pitchFamily="50" charset="-128"/>
                        <a:ea typeface="メイリオ" panose="020B0604030504040204" pitchFamily="50" charset="-128"/>
                      </a:endParaRPr>
                    </a:p>
                    <a:p>
                      <a:pPr marL="12700">
                        <a:lnSpc>
                          <a:spcPct val="100000"/>
                        </a:lnSpc>
                        <a:spcBef>
                          <a:spcPts val="495"/>
                        </a:spcBef>
                      </a:pPr>
                      <a:r>
                        <a:rPr lang="ja-JP" altLang="en-US" sz="800" b="1" spc="-10" dirty="0">
                          <a:solidFill>
                            <a:srgbClr val="155C72"/>
                          </a:solidFill>
                          <a:latin typeface="メイリオ" panose="020B0604030504040204" pitchFamily="50" charset="-128"/>
                          <a:ea typeface="メイリオ" panose="020B0604030504040204" pitchFamily="50" charset="-128"/>
                        </a:rPr>
                        <a:t>（</a:t>
                      </a:r>
                      <a:r>
                        <a:rPr lang="en-US" altLang="ja-JP" sz="800" b="1" spc="-10" dirty="0">
                          <a:solidFill>
                            <a:srgbClr val="155C72"/>
                          </a:solidFill>
                          <a:latin typeface="メイリオ" panose="020B0604030504040204" pitchFamily="50" charset="-128"/>
                          <a:ea typeface="メイリオ" panose="020B0604030504040204" pitchFamily="50" charset="-128"/>
                        </a:rPr>
                        <a:t>SIM</a:t>
                      </a:r>
                      <a:r>
                        <a:rPr lang="ja-JP" altLang="en-US" sz="800" b="1" spc="-10" dirty="0">
                          <a:solidFill>
                            <a:srgbClr val="155C72"/>
                          </a:solidFill>
                          <a:latin typeface="メイリオ" panose="020B0604030504040204" pitchFamily="50" charset="-128"/>
                          <a:ea typeface="メイリオ" panose="020B0604030504040204" pitchFamily="50" charset="-128"/>
                        </a:rPr>
                        <a:t>、初期設定費用、充電クレードル含む</a:t>
                      </a:r>
                      <a:r>
                        <a:rPr lang="ja-JP" altLang="en-US" sz="800" b="1" spc="-10" dirty="0">
                          <a:latin typeface="メイリオ" panose="020B0604030504040204" pitchFamily="50" charset="-128"/>
                          <a:ea typeface="メイリオ" panose="020B0604030504040204" pitchFamily="50" charset="-128"/>
                        </a:rPr>
                        <a:t>）</a:t>
                      </a:r>
                      <a:endParaRPr lang="ja-JP" altLang="en-US" sz="800" b="1" dirty="0">
                        <a:latin typeface="メイリオ" panose="020B0604030504040204" pitchFamily="50" charset="-128"/>
                        <a:ea typeface="メイリオ" panose="020B0604030504040204" pitchFamily="50" charset="-128"/>
                        <a:cs typeface="Adobe Clean Han ExtraBold"/>
                      </a:endParaRPr>
                    </a:p>
                  </a:txBody>
                  <a:tcPr marL="36000" marR="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12700" cap="flat" cmpd="sng" algn="ctr">
                      <a:solidFill>
                        <a:srgbClr val="02BFD7"/>
                      </a:solidFill>
                      <a:prstDash val="solid"/>
                      <a:round/>
                      <a:headEnd type="none" w="med" len="med"/>
                      <a:tailEnd type="none" w="med" len="med"/>
                    </a:lnB>
                    <a:solidFill>
                      <a:srgbClr val="DBEEF4"/>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altLang="ja-JP" sz="800" b="1" strike="noStrike" spc="-50" dirty="0">
                        <a:solidFill>
                          <a:schemeClr val="tx1"/>
                        </a:solidFill>
                        <a:latin typeface="メイリオ" panose="020B0604030504040204" pitchFamily="50" charset="-128"/>
                        <a:ea typeface="メイリオ" panose="020B0604030504040204" pitchFamily="50" charset="-128"/>
                      </a:endParaRPr>
                    </a:p>
                  </a:txBody>
                  <a:tcPr marL="0" marR="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12700" cap="flat" cmpd="sng" algn="ctr">
                      <a:solidFill>
                        <a:srgbClr val="02BFD7"/>
                      </a:solidFill>
                      <a:prstDash val="solid"/>
                      <a:round/>
                      <a:headEnd type="none" w="med" len="med"/>
                      <a:tailEnd type="none" w="med" len="med"/>
                    </a:lnB>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800" b="1" spc="70" dirty="0">
                          <a:solidFill>
                            <a:schemeClr val="tx1"/>
                          </a:solidFill>
                          <a:latin typeface="メイリオ" panose="020B0604030504040204" pitchFamily="50" charset="-128"/>
                          <a:ea typeface="メイリオ" panose="020B0604030504040204" pitchFamily="50" charset="-128"/>
                        </a:rPr>
                        <a:t>2,750</a:t>
                      </a:r>
                      <a:r>
                        <a:rPr lang="ja-JP" altLang="en-US" sz="800" b="1" spc="5" dirty="0">
                          <a:latin typeface="メイリオ" panose="020B0604030504040204" pitchFamily="50" charset="-128"/>
                          <a:ea typeface="メイリオ" panose="020B0604030504040204" pitchFamily="50" charset="-128"/>
                        </a:rPr>
                        <a:t> 円</a:t>
                      </a:r>
                      <a:r>
                        <a:rPr lang="en-US" altLang="ja-JP" sz="800" b="1" spc="5" baseline="30000" dirty="0">
                          <a:latin typeface="メイリオ" panose="020B0604030504040204" pitchFamily="50" charset="-128"/>
                          <a:ea typeface="メイリオ" panose="020B0604030504040204" pitchFamily="50" charset="-128"/>
                        </a:rPr>
                        <a:t>※2</a:t>
                      </a:r>
                      <a:endParaRPr lang="ja-JP" altLang="en-US" sz="800" b="1" baseline="30000" dirty="0">
                        <a:latin typeface="メイリオ" panose="020B0604030504040204" pitchFamily="50" charset="-128"/>
                        <a:ea typeface="メイリオ" panose="020B0604030504040204" pitchFamily="50" charset="-128"/>
                        <a:cs typeface="Adobe Clean Han ExtraBold"/>
                      </a:endParaRPr>
                    </a:p>
                  </a:txBody>
                  <a:tcPr marL="0" marR="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12700" cap="flat" cmpd="sng" algn="ctr">
                      <a:solidFill>
                        <a:srgbClr val="02BFD7"/>
                      </a:solidFill>
                      <a:prstDash val="solid"/>
                      <a:round/>
                      <a:headEnd type="none" w="med" len="med"/>
                      <a:tailEnd type="none" w="med" len="med"/>
                    </a:lnB>
                    <a:solidFill>
                      <a:schemeClr val="bg1"/>
                    </a:solidFill>
                  </a:tcPr>
                </a:tc>
                <a:tc grid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800" b="1" spc="70" dirty="0">
                          <a:solidFill>
                            <a:schemeClr val="tx1"/>
                          </a:solidFill>
                          <a:latin typeface="メイリオ" panose="020B0604030504040204" pitchFamily="50" charset="-128"/>
                          <a:ea typeface="メイリオ" panose="020B0604030504040204" pitchFamily="50" charset="-128"/>
                        </a:rPr>
                        <a:t>5,500</a:t>
                      </a:r>
                      <a:r>
                        <a:rPr lang="ja-JP" altLang="en-US" sz="800" b="1" spc="5" dirty="0">
                          <a:solidFill>
                            <a:srgbClr val="C00000"/>
                          </a:solidFill>
                          <a:latin typeface="メイリオ" panose="020B0604030504040204" pitchFamily="50" charset="-128"/>
                          <a:ea typeface="メイリオ" panose="020B0604030504040204" pitchFamily="50" charset="-128"/>
                        </a:rPr>
                        <a:t> </a:t>
                      </a:r>
                      <a:r>
                        <a:rPr lang="ja-JP" altLang="en-US" sz="800" b="1" spc="-50" dirty="0">
                          <a:latin typeface="メイリオ" panose="020B0604030504040204" pitchFamily="50" charset="-128"/>
                          <a:ea typeface="メイリオ" panose="020B0604030504040204" pitchFamily="50" charset="-128"/>
                        </a:rPr>
                        <a:t>円</a:t>
                      </a:r>
                      <a:endParaRPr lang="ja-JP" altLang="en-US" sz="800" b="1" dirty="0">
                        <a:latin typeface="メイリオ" panose="020B0604030504040204" pitchFamily="50" charset="-128"/>
                        <a:ea typeface="メイリオ" panose="020B0604030504040204" pitchFamily="50" charset="-128"/>
                        <a:cs typeface="Adobe Clean Han ExtraBold"/>
                      </a:endParaRPr>
                    </a:p>
                  </a:txBody>
                  <a:tcPr marL="0" marR="0" anchor="ctr">
                    <a:lnL w="6350" cap="flat" cmpd="sng" algn="ctr">
                      <a:solidFill>
                        <a:srgbClr val="01BED6"/>
                      </a:solidFill>
                      <a:prstDash val="solid"/>
                      <a:round/>
                      <a:headEnd type="none" w="med" len="med"/>
                      <a:tailEnd type="none" w="med" len="med"/>
                    </a:lnL>
                    <a:lnR w="6350" cap="flat" cmpd="sng" algn="ctr">
                      <a:solidFill>
                        <a:srgbClr val="01BED6"/>
                      </a:solidFill>
                      <a:prstDash val="solid"/>
                      <a:round/>
                      <a:headEnd type="none" w="med" len="med"/>
                      <a:tailEnd type="none" w="med" len="med"/>
                    </a:lnR>
                    <a:lnT w="6350" cap="flat" cmpd="sng" algn="ctr">
                      <a:solidFill>
                        <a:srgbClr val="01BED6"/>
                      </a:solidFill>
                      <a:prstDash val="solid"/>
                      <a:round/>
                      <a:headEnd type="none" w="med" len="med"/>
                      <a:tailEnd type="none" w="med" len="med"/>
                    </a:lnT>
                    <a:lnB w="12700" cap="flat" cmpd="sng" algn="ctr">
                      <a:solidFill>
                        <a:srgbClr val="02BFD7"/>
                      </a:solidFill>
                      <a:prstDash val="solid"/>
                      <a:round/>
                      <a:headEnd type="none" w="med" len="med"/>
                      <a:tailEnd type="none" w="med" len="med"/>
                    </a:lnB>
                    <a:solidFill>
                      <a:schemeClr val="bg1"/>
                    </a:solidFill>
                  </a:tcPr>
                </a:tc>
                <a:tc h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ja-JP" altLang="en-US" sz="1100" b="1" dirty="0">
                        <a:latin typeface="メイリオ" panose="020B0604030504040204" pitchFamily="50" charset="-128"/>
                        <a:ea typeface="メイリオ" panose="020B0604030504040204" pitchFamily="50" charset="-128"/>
                        <a:cs typeface="Adobe Clean Han ExtraBold"/>
                      </a:endParaRPr>
                    </a:p>
                  </a:txBody>
                  <a:tcPr anchor="ctr">
                    <a:lnL w="12700" cap="flat" cmpd="sng" algn="ctr">
                      <a:solidFill>
                        <a:srgbClr val="02BFD7"/>
                      </a:solidFill>
                      <a:prstDash val="solid"/>
                      <a:round/>
                      <a:headEnd type="none" w="med" len="med"/>
                      <a:tailEnd type="none" w="med" len="med"/>
                    </a:lnL>
                    <a:lnR w="12700" cap="flat" cmpd="sng" algn="ctr">
                      <a:solidFill>
                        <a:srgbClr val="02BFD7"/>
                      </a:solidFill>
                      <a:prstDash val="solid"/>
                      <a:round/>
                      <a:headEnd type="none" w="med" len="med"/>
                      <a:tailEnd type="none" w="med" len="med"/>
                    </a:lnR>
                    <a:lnT w="12700" cap="flat" cmpd="sng" algn="ctr">
                      <a:solidFill>
                        <a:srgbClr val="02BFD7"/>
                      </a:solidFill>
                      <a:prstDash val="solid"/>
                      <a:round/>
                      <a:headEnd type="none" w="med" len="med"/>
                      <a:tailEnd type="none" w="med" len="med"/>
                    </a:lnT>
                    <a:lnB w="12700" cap="flat" cmpd="sng" algn="ctr">
                      <a:solidFill>
                        <a:srgbClr val="02BFD7"/>
                      </a:solidFill>
                      <a:prstDash val="solid"/>
                      <a:round/>
                      <a:headEnd type="none" w="med" len="med"/>
                      <a:tailEnd type="none" w="med" len="med"/>
                    </a:lnB>
                  </a:tcPr>
                </a:tc>
                <a:tc>
                  <a:txBody>
                    <a:bodyPr/>
                    <a:lstStyle/>
                    <a:p>
                      <a:pPr algn="ctr"/>
                      <a:r>
                        <a:rPr kumimoji="1" lang="ja-JP" altLang="en-US" sz="800" b="1" dirty="0">
                          <a:solidFill>
                            <a:schemeClr val="tx1"/>
                          </a:solidFill>
                          <a:latin typeface="メイリオ" panose="020B0604030504040204" pitchFamily="50" charset="-128"/>
                          <a:ea typeface="メイリオ" panose="020B0604030504040204" pitchFamily="50" charset="-128"/>
                        </a:rPr>
                        <a:t>３ヶ月</a:t>
                      </a:r>
                    </a:p>
                  </a:txBody>
                  <a:tcPr anchor="ctr">
                    <a:lnL w="6350" cap="flat" cmpd="sng" algn="ctr">
                      <a:solidFill>
                        <a:srgbClr val="01BED6"/>
                      </a:solidFill>
                      <a:prstDash val="solid"/>
                      <a:round/>
                      <a:headEnd type="none" w="med" len="med"/>
                      <a:tailEnd type="none" w="med" len="med"/>
                    </a:lnL>
                    <a:lnR w="12700" cap="flat" cmpd="sng" algn="ctr">
                      <a:solidFill>
                        <a:srgbClr val="02BFD7"/>
                      </a:solidFill>
                      <a:prstDash val="solid"/>
                      <a:round/>
                      <a:headEnd type="none" w="med" len="med"/>
                      <a:tailEnd type="none" w="med" len="med"/>
                    </a:lnR>
                    <a:lnT w="6350" cap="flat" cmpd="sng" algn="ctr">
                      <a:solidFill>
                        <a:srgbClr val="01BED6"/>
                      </a:solidFill>
                      <a:prstDash val="solid"/>
                      <a:round/>
                      <a:headEnd type="none" w="med" len="med"/>
                      <a:tailEnd type="none" w="med" len="med"/>
                    </a:lnT>
                    <a:lnB w="12700" cap="flat" cmpd="sng" algn="ctr">
                      <a:solidFill>
                        <a:srgbClr val="02BFD7"/>
                      </a:solidFill>
                      <a:prstDash val="solid"/>
                      <a:round/>
                      <a:headEnd type="none" w="med" len="med"/>
                      <a:tailEnd type="none" w="med" len="med"/>
                    </a:lnB>
                    <a:solidFill>
                      <a:schemeClr val="bg1"/>
                    </a:solidFill>
                  </a:tcPr>
                </a:tc>
                <a:extLst>
                  <a:ext uri="{0D108BD9-81ED-4DB2-BD59-A6C34878D82A}">
                    <a16:rowId xmlns:a16="http://schemas.microsoft.com/office/drawing/2014/main" val="3768577783"/>
                  </a:ext>
                </a:extLst>
              </a:tr>
            </a:tbl>
          </a:graphicData>
        </a:graphic>
      </p:graphicFrame>
      <p:sp>
        <p:nvSpPr>
          <p:cNvPr id="65" name="object 81"/>
          <p:cNvSpPr txBox="1"/>
          <p:nvPr/>
        </p:nvSpPr>
        <p:spPr>
          <a:xfrm>
            <a:off x="267169" y="7790927"/>
            <a:ext cx="6053967" cy="296876"/>
          </a:xfrm>
          <a:prstGeom prst="rect">
            <a:avLst/>
          </a:prstGeom>
        </p:spPr>
        <p:txBody>
          <a:bodyPr vert="horz" wrap="square" lIns="0" tIns="42545" rIns="0" bIns="0" rtlCol="0">
            <a:spAutoFit/>
          </a:bodyPr>
          <a:lstStyle/>
          <a:p>
            <a:pPr>
              <a:lnSpc>
                <a:spcPct val="100000"/>
              </a:lnSpc>
              <a:spcBef>
                <a:spcPts val="335"/>
              </a:spcBef>
            </a:pPr>
            <a:r>
              <a:rPr lang="en-US" altLang="ja-JP" sz="700" b="1" dirty="0">
                <a:solidFill>
                  <a:srgbClr val="676868"/>
                </a:solidFill>
                <a:latin typeface="メイリオ" panose="020B0604030504040204" pitchFamily="50" charset="-128"/>
                <a:ea typeface="メイリオ" panose="020B0604030504040204" pitchFamily="50" charset="-128"/>
                <a:cs typeface="Adobe Clean Han ExtraBold"/>
              </a:rPr>
              <a:t>•</a:t>
            </a:r>
            <a:r>
              <a:rPr lang="ja-JP" altLang="en-US" sz="700" b="1" dirty="0">
                <a:solidFill>
                  <a:srgbClr val="676868"/>
                </a:solidFill>
                <a:latin typeface="メイリオ" panose="020B0604030504040204" pitchFamily="50" charset="-128"/>
                <a:ea typeface="メイリオ" panose="020B0604030504040204" pitchFamily="50" charset="-128"/>
                <a:cs typeface="Adobe Clean Han ExtraBold"/>
              </a:rPr>
              <a:t>最低利用期間を経過する前に、利用契約を解除することはできません　</a:t>
            </a:r>
            <a:endParaRPr lang="en-US" altLang="ja-JP" sz="700" b="1" dirty="0">
              <a:solidFill>
                <a:srgbClr val="676868"/>
              </a:solidFill>
              <a:latin typeface="メイリオ" panose="020B0604030504040204" pitchFamily="50" charset="-128"/>
              <a:ea typeface="メイリオ" panose="020B0604030504040204" pitchFamily="50" charset="-128"/>
              <a:cs typeface="Adobe Clean Han ExtraBold"/>
            </a:endParaRPr>
          </a:p>
          <a:p>
            <a:pPr>
              <a:lnSpc>
                <a:spcPct val="100000"/>
              </a:lnSpc>
              <a:spcBef>
                <a:spcPts val="335"/>
              </a:spcBef>
            </a:pPr>
            <a:r>
              <a:rPr lang="en-US" altLang="ja-JP" sz="700" b="1" dirty="0">
                <a:solidFill>
                  <a:srgbClr val="676868"/>
                </a:solidFill>
                <a:latin typeface="メイリオ" panose="020B0604030504040204" pitchFamily="50" charset="-128"/>
                <a:ea typeface="メイリオ" panose="020B0604030504040204" pitchFamily="50" charset="-128"/>
                <a:cs typeface="Adobe Clean Han ExtraBold"/>
              </a:rPr>
              <a:t>•</a:t>
            </a:r>
            <a:r>
              <a:rPr lang="ja-JP" altLang="en-US" sz="700" b="1" dirty="0">
                <a:solidFill>
                  <a:srgbClr val="676868"/>
                </a:solidFill>
                <a:latin typeface="メイリオ" panose="020B0604030504040204" pitchFamily="50" charset="-128"/>
                <a:ea typeface="メイリオ" panose="020B0604030504040204" pitchFamily="50" charset="-128"/>
                <a:cs typeface="Adobe Clean Han ExtraBold"/>
              </a:rPr>
              <a:t>サービスプランは、</a:t>
            </a:r>
            <a:r>
              <a:rPr lang="ja-JP" altLang="en-US" sz="700" b="1" dirty="0">
                <a:solidFill>
                  <a:srgbClr val="C00000"/>
                </a:solidFill>
                <a:latin typeface="メイリオ" panose="020B0604030504040204" pitchFamily="50" charset="-128"/>
                <a:ea typeface="メイリオ" panose="020B0604030504040204" pitchFamily="50" charset="-128"/>
                <a:cs typeface="Adobe Clean Han ExtraBold"/>
              </a:rPr>
              <a:t>購入後に変更することができません。</a:t>
            </a:r>
            <a:r>
              <a:rPr lang="ja-JP" altLang="en-US" sz="700" b="1" dirty="0">
                <a:solidFill>
                  <a:srgbClr val="676868"/>
                </a:solidFill>
                <a:latin typeface="メイリオ" panose="020B0604030504040204" pitchFamily="50" charset="-128"/>
                <a:ea typeface="メイリオ" panose="020B0604030504040204" pitchFamily="50" charset="-128"/>
                <a:cs typeface="Adobe Clean Han ExtraBold"/>
              </a:rPr>
              <a:t>ご注意ください</a:t>
            </a:r>
            <a:endParaRPr sz="700" b="1" dirty="0">
              <a:solidFill>
                <a:srgbClr val="676868"/>
              </a:solidFill>
              <a:latin typeface="メイリオ" panose="020B0604030504040204" pitchFamily="50" charset="-128"/>
              <a:ea typeface="メイリオ" panose="020B0604030504040204" pitchFamily="50" charset="-128"/>
              <a:cs typeface="Adobe Clean Han ExtraBold"/>
            </a:endParaRPr>
          </a:p>
        </p:txBody>
      </p:sp>
      <p:sp>
        <p:nvSpPr>
          <p:cNvPr id="67" name="object 81"/>
          <p:cNvSpPr txBox="1"/>
          <p:nvPr/>
        </p:nvSpPr>
        <p:spPr>
          <a:xfrm>
            <a:off x="259549" y="8084737"/>
            <a:ext cx="6377935" cy="512320"/>
          </a:xfrm>
          <a:prstGeom prst="rect">
            <a:avLst/>
          </a:prstGeom>
        </p:spPr>
        <p:txBody>
          <a:bodyPr vert="horz" wrap="square" lIns="0" tIns="42545" rIns="0" bIns="0" rtlCol="0">
            <a:spAutoFit/>
          </a:bodyPr>
          <a:lstStyle/>
          <a:p>
            <a:pPr marL="228600" indent="-228600">
              <a:spcBef>
                <a:spcPts val="335"/>
              </a:spcBef>
            </a:pPr>
            <a:r>
              <a:rPr kumimoji="1" lang="en-US" altLang="ja-JP" sz="700" b="1" dirty="0">
                <a:solidFill>
                  <a:srgbClr val="676868"/>
                </a:solidFill>
                <a:latin typeface="メイリオ" panose="020B0604030504040204" pitchFamily="50" charset="-128"/>
                <a:ea typeface="メイリオ" panose="020B0604030504040204" pitchFamily="50" charset="-128"/>
              </a:rPr>
              <a:t>※1…SIM</a:t>
            </a:r>
            <a:r>
              <a:rPr kumimoji="1" lang="ja-JP" altLang="en-US" sz="700" b="1" dirty="0">
                <a:solidFill>
                  <a:srgbClr val="676868"/>
                </a:solidFill>
                <a:latin typeface="メイリオ" panose="020B0604030504040204" pitchFamily="50" charset="-128"/>
                <a:ea typeface="メイリオ" panose="020B0604030504040204" pitchFamily="50" charset="-128"/>
              </a:rPr>
              <a:t>接続プランのデバイス（活動量計）は、</a:t>
            </a:r>
            <a:r>
              <a:rPr kumimoji="1" lang="en-US" altLang="ja-JP" sz="700" b="1" dirty="0">
                <a:solidFill>
                  <a:srgbClr val="676868"/>
                </a:solidFill>
                <a:latin typeface="メイリオ" panose="020B0604030504040204" pitchFamily="50" charset="-128"/>
                <a:ea typeface="メイリオ" panose="020B0604030504040204" pitchFamily="50" charset="-128"/>
              </a:rPr>
              <a:t>2026</a:t>
            </a:r>
            <a:r>
              <a:rPr kumimoji="1" lang="ja-JP" altLang="en-US" sz="700" b="1" dirty="0">
                <a:solidFill>
                  <a:srgbClr val="676868"/>
                </a:solidFill>
                <a:latin typeface="メイリオ" panose="020B0604030504040204" pitchFamily="50" charset="-128"/>
                <a:ea typeface="メイリオ" panose="020B0604030504040204" pitchFamily="50" charset="-128"/>
              </a:rPr>
              <a:t>年</a:t>
            </a:r>
            <a:r>
              <a:rPr kumimoji="1" lang="en-US" altLang="ja-JP" sz="700" b="1" dirty="0">
                <a:solidFill>
                  <a:srgbClr val="676868"/>
                </a:solidFill>
                <a:latin typeface="メイリオ" panose="020B0604030504040204" pitchFamily="50" charset="-128"/>
                <a:ea typeface="メイリオ" panose="020B0604030504040204" pitchFamily="50" charset="-128"/>
              </a:rPr>
              <a:t>5</a:t>
            </a:r>
            <a:r>
              <a:rPr kumimoji="1" lang="ja-JP" altLang="en-US" sz="700" b="1" dirty="0">
                <a:solidFill>
                  <a:srgbClr val="676868"/>
                </a:solidFill>
                <a:latin typeface="メイリオ" panose="020B0604030504040204" pitchFamily="50" charset="-128"/>
                <a:ea typeface="メイリオ" panose="020B0604030504040204" pitchFamily="50" charset="-128"/>
              </a:rPr>
              <a:t>月</a:t>
            </a:r>
            <a:r>
              <a:rPr kumimoji="1" lang="en-US" altLang="ja-JP" sz="700" b="1" dirty="0">
                <a:solidFill>
                  <a:srgbClr val="676868"/>
                </a:solidFill>
                <a:latin typeface="メイリオ" panose="020B0604030504040204" pitchFamily="50" charset="-128"/>
                <a:ea typeface="メイリオ" panose="020B0604030504040204" pitchFamily="50" charset="-128"/>
              </a:rPr>
              <a:t>18</a:t>
            </a:r>
            <a:r>
              <a:rPr kumimoji="1" lang="ja-JP" altLang="en-US" sz="700" b="1" dirty="0">
                <a:solidFill>
                  <a:srgbClr val="676868"/>
                </a:solidFill>
                <a:latin typeface="メイリオ" panose="020B0604030504040204" pitchFamily="50" charset="-128"/>
                <a:ea typeface="メイリオ" panose="020B0604030504040204" pitchFamily="50" charset="-128"/>
              </a:rPr>
              <a:t>日～</a:t>
            </a:r>
            <a:r>
              <a:rPr kumimoji="1" lang="en-US" altLang="ja-JP" sz="700" b="1" dirty="0">
                <a:solidFill>
                  <a:srgbClr val="676868"/>
                </a:solidFill>
                <a:latin typeface="メイリオ" panose="020B0604030504040204" pitchFamily="50" charset="-128"/>
                <a:ea typeface="メイリオ" panose="020B0604030504040204" pitchFamily="50" charset="-128"/>
              </a:rPr>
              <a:t>2026</a:t>
            </a:r>
            <a:r>
              <a:rPr kumimoji="1" lang="ja-JP" altLang="en-US" sz="700" b="1" dirty="0">
                <a:solidFill>
                  <a:srgbClr val="676868"/>
                </a:solidFill>
                <a:latin typeface="メイリオ" panose="020B0604030504040204" pitchFamily="50" charset="-128"/>
                <a:ea typeface="メイリオ" panose="020B0604030504040204" pitchFamily="50" charset="-128"/>
              </a:rPr>
              <a:t>年</a:t>
            </a:r>
            <a:r>
              <a:rPr kumimoji="1" lang="en-US" altLang="ja-JP" sz="700" b="1" dirty="0">
                <a:solidFill>
                  <a:srgbClr val="676868"/>
                </a:solidFill>
                <a:latin typeface="メイリオ" panose="020B0604030504040204" pitchFamily="50" charset="-128"/>
                <a:ea typeface="メイリオ" panose="020B0604030504040204" pitchFamily="50" charset="-128"/>
              </a:rPr>
              <a:t>9</a:t>
            </a:r>
            <a:r>
              <a:rPr kumimoji="1" lang="ja-JP" altLang="en-US" sz="700" b="1" dirty="0">
                <a:solidFill>
                  <a:srgbClr val="676868"/>
                </a:solidFill>
                <a:latin typeface="メイリオ" panose="020B0604030504040204" pitchFamily="50" charset="-128"/>
                <a:ea typeface="メイリオ" panose="020B0604030504040204" pitchFamily="50" charset="-128"/>
              </a:rPr>
              <a:t>月</a:t>
            </a:r>
            <a:r>
              <a:rPr kumimoji="1" lang="en-US" altLang="ja-JP" sz="700" b="1" dirty="0">
                <a:solidFill>
                  <a:srgbClr val="676868"/>
                </a:solidFill>
                <a:latin typeface="メイリオ" panose="020B0604030504040204" pitchFamily="50" charset="-128"/>
                <a:ea typeface="メイリオ" panose="020B0604030504040204" pitchFamily="50" charset="-128"/>
              </a:rPr>
              <a:t>30</a:t>
            </a:r>
            <a:r>
              <a:rPr kumimoji="1" lang="ja-JP" altLang="en-US" sz="700" b="1" dirty="0">
                <a:solidFill>
                  <a:srgbClr val="676868"/>
                </a:solidFill>
                <a:latin typeface="メイリオ" panose="020B0604030504040204" pitchFamily="50" charset="-128"/>
                <a:ea typeface="メイリオ" panose="020B0604030504040204" pitchFamily="50" charset="-128"/>
              </a:rPr>
              <a:t>日までにお申込みの方を対象にした、熱中症対策スタート応援キャンペーン価格による特別価格です。本キャンペーンは先着</a:t>
            </a:r>
            <a:r>
              <a:rPr kumimoji="1" lang="en-US" altLang="ja-JP" sz="700" b="1" dirty="0">
                <a:solidFill>
                  <a:srgbClr val="676868"/>
                </a:solidFill>
                <a:latin typeface="メイリオ" panose="020B0604030504040204" pitchFamily="50" charset="-128"/>
                <a:ea typeface="メイリオ" panose="020B0604030504040204" pitchFamily="50" charset="-128"/>
              </a:rPr>
              <a:t>1,500</a:t>
            </a:r>
            <a:r>
              <a:rPr kumimoji="1" lang="ja-JP" altLang="en-US" sz="700" b="1" dirty="0">
                <a:solidFill>
                  <a:srgbClr val="676868"/>
                </a:solidFill>
                <a:latin typeface="メイリオ" panose="020B0604030504040204" pitchFamily="50" charset="-128"/>
                <a:ea typeface="メイリオ" panose="020B0604030504040204" pitchFamily="50" charset="-128"/>
              </a:rPr>
              <a:t>個限定となっており、お申込み時点でキャンペーン用機器の在庫数が不足している場合には、キャンペーン価格でのご提供をお断りする場合がありますので、予めご了承ください。</a:t>
            </a:r>
          </a:p>
          <a:p>
            <a:pPr>
              <a:lnSpc>
                <a:spcPct val="100000"/>
              </a:lnSpc>
              <a:spcBef>
                <a:spcPts val="335"/>
              </a:spcBef>
            </a:pPr>
            <a:r>
              <a:rPr lang="en-US" altLang="ja-JP" sz="700" b="1" dirty="0">
                <a:solidFill>
                  <a:srgbClr val="676868"/>
                </a:solidFill>
                <a:latin typeface="メイリオ" panose="020B0604030504040204" pitchFamily="50" charset="-128"/>
                <a:ea typeface="メイリオ" panose="020B0604030504040204" pitchFamily="50" charset="-128"/>
                <a:cs typeface="Adobe Clean Han ExtraBold"/>
              </a:rPr>
              <a:t>※2…</a:t>
            </a:r>
            <a:r>
              <a:rPr lang="ja-JP" altLang="en-US" sz="700" b="1" dirty="0">
                <a:solidFill>
                  <a:srgbClr val="676868"/>
                </a:solidFill>
                <a:latin typeface="メイリオ" panose="020B0604030504040204" pitchFamily="50" charset="-128"/>
                <a:ea typeface="メイリオ" panose="020B0604030504040204" pitchFamily="50" charset="-128"/>
                <a:cs typeface="Adobe Clean Han ExtraBold"/>
              </a:rPr>
              <a:t>設定料金は新規お申し込みの際の初回請求時および休止後の再開開始時に請求となります。</a:t>
            </a:r>
            <a:endParaRPr sz="700" b="1" dirty="0">
              <a:solidFill>
                <a:srgbClr val="676868"/>
              </a:solidFill>
              <a:latin typeface="メイリオ" panose="020B0604030504040204" pitchFamily="50" charset="-128"/>
              <a:ea typeface="メイリオ" panose="020B0604030504040204" pitchFamily="50" charset="-128"/>
              <a:cs typeface="Adobe Clean Han ExtraBold"/>
            </a:endParaRPr>
          </a:p>
        </p:txBody>
      </p:sp>
      <p:sp>
        <p:nvSpPr>
          <p:cNvPr id="3" name="星 10 25">
            <a:extLst>
              <a:ext uri="{FF2B5EF4-FFF2-40B4-BE49-F238E27FC236}">
                <a16:creationId xmlns:a16="http://schemas.microsoft.com/office/drawing/2014/main" id="{7E2A0E34-9251-A449-0243-4575810DDA5C}"/>
              </a:ext>
            </a:extLst>
          </p:cNvPr>
          <p:cNvSpPr/>
          <p:nvPr/>
        </p:nvSpPr>
        <p:spPr>
          <a:xfrm>
            <a:off x="3172971" y="7176002"/>
            <a:ext cx="465980" cy="342182"/>
          </a:xfrm>
          <a:prstGeom prst="star10">
            <a:avLst>
              <a:gd name="adj" fmla="val 30135"/>
              <a:gd name="hf" fmla="val 10514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sp>
        <p:nvSpPr>
          <p:cNvPr id="5" name="テキスト ボックス 4">
            <a:extLst>
              <a:ext uri="{FF2B5EF4-FFF2-40B4-BE49-F238E27FC236}">
                <a16:creationId xmlns:a16="http://schemas.microsoft.com/office/drawing/2014/main" id="{D9708031-DDE5-B150-8987-4510A7199910}"/>
              </a:ext>
            </a:extLst>
          </p:cNvPr>
          <p:cNvSpPr txBox="1"/>
          <p:nvPr/>
        </p:nvSpPr>
        <p:spPr>
          <a:xfrm>
            <a:off x="3248288" y="7553820"/>
            <a:ext cx="1025736" cy="200055"/>
          </a:xfrm>
          <a:prstGeom prst="rect">
            <a:avLst/>
          </a:prstGeom>
          <a:noFill/>
        </p:spPr>
        <p:txBody>
          <a:bodyPr wrap="square" rtlCol="0">
            <a:spAutoFit/>
          </a:bodyPr>
          <a:lstStyle/>
          <a:p>
            <a:r>
              <a:rPr lang="ja-JP" altLang="en-US" sz="700" b="1" dirty="0">
                <a:latin typeface="メイリオ" panose="020B0604030504040204" pitchFamily="50" charset="-128"/>
                <a:ea typeface="メイリオ" panose="020B0604030504040204" pitchFamily="50" charset="-128"/>
              </a:rPr>
              <a:t>通常</a:t>
            </a:r>
            <a:r>
              <a:rPr lang="en-US" altLang="ja-JP" sz="700" b="1" spc="-100" dirty="0">
                <a:latin typeface="メイリオ" panose="020B0604030504040204" pitchFamily="50" charset="-128"/>
                <a:ea typeface="メイリオ" panose="020B0604030504040204" pitchFamily="50" charset="-128"/>
              </a:rPr>
              <a:t>57,200</a:t>
            </a:r>
            <a:r>
              <a:rPr lang="ja-JP" altLang="en-US" sz="700" b="1" spc="-100" dirty="0">
                <a:latin typeface="メイリオ" panose="020B0604030504040204" pitchFamily="50" charset="-128"/>
                <a:ea typeface="メイリオ" panose="020B0604030504040204" pitchFamily="50" charset="-128"/>
              </a:rPr>
              <a:t> 円</a:t>
            </a:r>
            <a:endParaRPr lang="en-US" altLang="ja-JP" sz="700" b="1" spc="-100"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B6C31837-A45C-7587-02BC-75C839F0A4C4}"/>
              </a:ext>
            </a:extLst>
          </p:cNvPr>
          <p:cNvSpPr txBox="1"/>
          <p:nvPr/>
        </p:nvSpPr>
        <p:spPr>
          <a:xfrm>
            <a:off x="3132920" y="7366777"/>
            <a:ext cx="1159261" cy="253916"/>
          </a:xfrm>
          <a:prstGeom prst="rect">
            <a:avLst/>
          </a:prstGeom>
          <a:noFill/>
        </p:spPr>
        <p:txBody>
          <a:bodyPr wrap="square" rtlCol="0">
            <a:spAutoFit/>
          </a:bodyPr>
          <a:lstStyle/>
          <a:p>
            <a:r>
              <a:rPr lang="en-US" altLang="ja-JP" sz="1050" b="1" spc="70" dirty="0">
                <a:solidFill>
                  <a:srgbClr val="EF4136"/>
                </a:solidFill>
                <a:effectLst>
                  <a:outerShdw blurRad="50800" dist="38100" algn="l" rotWithShape="0">
                    <a:prstClr val="black">
                      <a:alpha val="40000"/>
                    </a:prstClr>
                  </a:outerShdw>
                </a:effectLst>
                <a:latin typeface="メイリオ" panose="020B0604030504040204" pitchFamily="50" charset="-128"/>
                <a:ea typeface="メイリオ" panose="020B0604030504040204" pitchFamily="50" charset="-128"/>
              </a:rPr>
              <a:t>37,400</a:t>
            </a:r>
            <a:r>
              <a:rPr lang="ja-JP" altLang="en-US" sz="1000" b="1" spc="5" dirty="0">
                <a:latin typeface="メイリオ" panose="020B0604030504040204" pitchFamily="50" charset="-128"/>
                <a:ea typeface="メイリオ" panose="020B0604030504040204" pitchFamily="50" charset="-128"/>
              </a:rPr>
              <a:t> </a:t>
            </a:r>
            <a:r>
              <a:rPr lang="ja-JP" altLang="en-US" sz="800" b="1" spc="-50" dirty="0">
                <a:latin typeface="メイリオ" panose="020B0604030504040204" pitchFamily="50" charset="-128"/>
                <a:ea typeface="メイリオ" panose="020B0604030504040204" pitchFamily="50" charset="-128"/>
              </a:rPr>
              <a:t>円</a:t>
            </a:r>
            <a:r>
              <a:rPr lang="en-US" altLang="ja-JP" sz="800" b="1" spc="-50" baseline="30000" dirty="0">
                <a:latin typeface="メイリオ" panose="020B0604030504040204" pitchFamily="50" charset="-128"/>
                <a:ea typeface="メイリオ" panose="020B0604030504040204" pitchFamily="50" charset="-128"/>
              </a:rPr>
              <a:t>※1</a:t>
            </a:r>
          </a:p>
        </p:txBody>
      </p:sp>
      <p:sp>
        <p:nvSpPr>
          <p:cNvPr id="7" name="テキスト ボックス 6">
            <a:extLst>
              <a:ext uri="{FF2B5EF4-FFF2-40B4-BE49-F238E27FC236}">
                <a16:creationId xmlns:a16="http://schemas.microsoft.com/office/drawing/2014/main" id="{59592F3D-2339-0E94-344E-4ABE97CF9E87}"/>
              </a:ext>
            </a:extLst>
          </p:cNvPr>
          <p:cNvSpPr txBox="1"/>
          <p:nvPr/>
        </p:nvSpPr>
        <p:spPr>
          <a:xfrm>
            <a:off x="2956824" y="7203400"/>
            <a:ext cx="1278795" cy="215444"/>
          </a:xfrm>
          <a:prstGeom prst="rect">
            <a:avLst/>
          </a:prstGeom>
          <a:noFill/>
        </p:spPr>
        <p:txBody>
          <a:bodyPr wrap="square" rtlCol="0">
            <a:spAutoFit/>
          </a:bodyPr>
          <a:lstStyle/>
          <a:p>
            <a:pPr algn="ctr"/>
            <a:r>
              <a:rPr kumimoji="1" lang="ja-JP" altLang="en-US" sz="800" b="1" dirty="0">
                <a:latin typeface="Meiryo UI" panose="020B0604030504040204" pitchFamily="50" charset="-128"/>
                <a:ea typeface="Meiryo UI" panose="020B0604030504040204" pitchFamily="50" charset="-128"/>
              </a:rPr>
              <a:t>導入応援割引</a:t>
            </a:r>
            <a:r>
              <a:rPr kumimoji="1" lang="en-US" altLang="ja-JP" sz="800" b="1" dirty="0">
                <a:latin typeface="Meiryo UI" panose="020B0604030504040204" pitchFamily="50" charset="-128"/>
                <a:ea typeface="Meiryo UI" panose="020B0604030504040204" pitchFamily="50" charset="-128"/>
              </a:rPr>
              <a:t>!!</a:t>
            </a:r>
            <a:endParaRPr kumimoji="1" lang="ja-JP" altLang="en-US" sz="800" b="1" dirty="0">
              <a:latin typeface="Meiryo UI" panose="020B0604030504040204" pitchFamily="50" charset="-128"/>
              <a:ea typeface="Meiryo UI" panose="020B0604030504040204" pitchFamily="50" charset="-128"/>
            </a:endParaRPr>
          </a:p>
        </p:txBody>
      </p:sp>
      <p:sp>
        <p:nvSpPr>
          <p:cNvPr id="4" name="角丸四角形 154">
            <a:extLst>
              <a:ext uri="{FF2B5EF4-FFF2-40B4-BE49-F238E27FC236}">
                <a16:creationId xmlns:a16="http://schemas.microsoft.com/office/drawing/2014/main" id="{3F78D7CC-0408-22DE-BB70-06A47EF80604}"/>
              </a:ext>
            </a:extLst>
          </p:cNvPr>
          <p:cNvSpPr/>
          <p:nvPr/>
        </p:nvSpPr>
        <p:spPr>
          <a:xfrm>
            <a:off x="286219" y="8635043"/>
            <a:ext cx="6265663" cy="764923"/>
          </a:xfrm>
          <a:prstGeom prst="roundRect">
            <a:avLst>
              <a:gd name="adj" fmla="val 8025"/>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CE7CD03C-B403-349A-980D-6BAE75235B20}"/>
              </a:ext>
            </a:extLst>
          </p:cNvPr>
          <p:cNvSpPr txBox="1"/>
          <p:nvPr/>
        </p:nvSpPr>
        <p:spPr>
          <a:xfrm>
            <a:off x="313077" y="8872922"/>
            <a:ext cx="2492876" cy="400110"/>
          </a:xfrm>
          <a:prstGeom prst="rect">
            <a:avLst/>
          </a:prstGeom>
          <a:noFill/>
        </p:spPr>
        <p:txBody>
          <a:bodyPr wrap="square" rtlCol="0">
            <a:spAutoFit/>
          </a:bodyPr>
          <a:lstStyle/>
          <a:p>
            <a:r>
              <a:rPr kumimoji="1" lang="ja-JP" altLang="en-US" sz="1000" b="1" dirty="0">
                <a:solidFill>
                  <a:schemeClr val="tx1">
                    <a:lumMod val="65000"/>
                    <a:lumOff val="35000"/>
                  </a:schemeClr>
                </a:solidFill>
                <a:latin typeface="Meiryo UI" panose="020B0604030504040204" pitchFamily="50" charset="-128"/>
                <a:ea typeface="Meiryo UI" panose="020B0604030504040204" pitchFamily="50" charset="-128"/>
              </a:rPr>
              <a:t>熱中症対策のご相談、</a:t>
            </a:r>
            <a:endParaRPr kumimoji="1" lang="en-US" altLang="ja-JP" sz="1000" b="1" dirty="0">
              <a:solidFill>
                <a:schemeClr val="tx1">
                  <a:lumMod val="65000"/>
                  <a:lumOff val="35000"/>
                </a:schemeClr>
              </a:solidFill>
              <a:latin typeface="Meiryo UI" panose="020B0604030504040204" pitchFamily="50" charset="-128"/>
              <a:ea typeface="Meiryo UI" panose="020B0604030504040204" pitchFamily="50" charset="-128"/>
            </a:endParaRPr>
          </a:p>
          <a:p>
            <a:r>
              <a:rPr kumimoji="1" lang="ja-JP" altLang="en-US" sz="1000" b="1" dirty="0">
                <a:solidFill>
                  <a:schemeClr val="tx1">
                    <a:lumMod val="65000"/>
                    <a:lumOff val="35000"/>
                  </a:schemeClr>
                </a:solidFill>
                <a:latin typeface="Meiryo UI" panose="020B0604030504040204" pitchFamily="50" charset="-128"/>
                <a:ea typeface="Meiryo UI" panose="020B0604030504040204" pitchFamily="50" charset="-128"/>
              </a:rPr>
              <a:t>みまもりふくろうのお問合せはこちら　　</a:t>
            </a:r>
            <a:endParaRPr kumimoji="1" lang="en-US" altLang="ja-JP" sz="1000" b="1"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EF478DA3-A1FA-2561-B95D-E1DEE3659C48}"/>
              </a:ext>
            </a:extLst>
          </p:cNvPr>
          <p:cNvSpPr txBox="1"/>
          <p:nvPr/>
        </p:nvSpPr>
        <p:spPr>
          <a:xfrm>
            <a:off x="2541300" y="8816021"/>
            <a:ext cx="281519" cy="507831"/>
          </a:xfrm>
          <a:prstGeom prst="rect">
            <a:avLst/>
          </a:prstGeom>
          <a:noFill/>
        </p:spPr>
        <p:txBody>
          <a:bodyPr wrap="square" rtlCol="0">
            <a:spAutoFit/>
          </a:bodyPr>
          <a:lstStyle/>
          <a:p>
            <a:pPr>
              <a:lnSpc>
                <a:spcPct val="150000"/>
              </a:lnSpc>
            </a:pPr>
            <a:r>
              <a:rPr kumimoji="1" lang="ja-JP" altLang="en-US" b="1" dirty="0">
                <a:solidFill>
                  <a:schemeClr val="accent1">
                    <a:lumMod val="75000"/>
                  </a:schemeClr>
                </a:solidFill>
                <a:latin typeface="Meiryo UI" panose="020B0604030504040204" pitchFamily="50" charset="-128"/>
                <a:ea typeface="Meiryo UI" panose="020B0604030504040204" pitchFamily="50" charset="-128"/>
              </a:rPr>
              <a:t>▶</a:t>
            </a:r>
            <a:endParaRPr kumimoji="1" lang="en-US" altLang="ja-JP" sz="1100" b="1" dirty="0">
              <a:solidFill>
                <a:schemeClr val="accent1">
                  <a:lumMod val="75000"/>
                </a:schemeClr>
              </a:solidFill>
              <a:latin typeface="Meiryo UI" panose="020B0604030504040204" pitchFamily="50" charset="-128"/>
              <a:ea typeface="Meiryo UI" panose="020B0604030504040204" pitchFamily="50" charset="-128"/>
            </a:endParaRPr>
          </a:p>
        </p:txBody>
      </p:sp>
      <p:grpSp>
        <p:nvGrpSpPr>
          <p:cNvPr id="10" name="グループ化 9">
            <a:extLst>
              <a:ext uri="{FF2B5EF4-FFF2-40B4-BE49-F238E27FC236}">
                <a16:creationId xmlns:a16="http://schemas.microsoft.com/office/drawing/2014/main" id="{01939F54-C951-5819-C3D7-7F0547C7BCD6}"/>
              </a:ext>
            </a:extLst>
          </p:cNvPr>
          <p:cNvGrpSpPr/>
          <p:nvPr/>
        </p:nvGrpSpPr>
        <p:grpSpPr>
          <a:xfrm>
            <a:off x="4957515" y="8901330"/>
            <a:ext cx="1596843" cy="327343"/>
            <a:chOff x="3703784" y="9209958"/>
            <a:chExt cx="1689070" cy="346249"/>
          </a:xfrm>
        </p:grpSpPr>
        <p:pic>
          <p:nvPicPr>
            <p:cNvPr id="11" name="図 10">
              <a:extLst>
                <a:ext uri="{FF2B5EF4-FFF2-40B4-BE49-F238E27FC236}">
                  <a16:creationId xmlns:a16="http://schemas.microsoft.com/office/drawing/2014/main" id="{21197D5C-D744-A4F7-E0BD-9F37D9FEE280}"/>
                </a:ext>
              </a:extLst>
            </p:cNvPr>
            <p:cNvPicPr>
              <a:picLocks noChangeAspect="1"/>
            </p:cNvPicPr>
            <p:nvPr/>
          </p:nvPicPr>
          <p:blipFill rotWithShape="1">
            <a:blip r:embed="rId10"/>
            <a:srcRect t="7798" b="70687"/>
            <a:stretch/>
          </p:blipFill>
          <p:spPr>
            <a:xfrm>
              <a:off x="3703784" y="9265275"/>
              <a:ext cx="1689070" cy="272203"/>
            </a:xfrm>
            <a:prstGeom prst="rect">
              <a:avLst/>
            </a:prstGeom>
          </p:spPr>
        </p:pic>
        <p:sp>
          <p:nvSpPr>
            <p:cNvPr id="12" name="テキスト ボックス 11">
              <a:extLst>
                <a:ext uri="{FF2B5EF4-FFF2-40B4-BE49-F238E27FC236}">
                  <a16:creationId xmlns:a16="http://schemas.microsoft.com/office/drawing/2014/main" id="{B2A65375-7ADC-70C7-967F-BE285A1B57A6}"/>
                </a:ext>
              </a:extLst>
            </p:cNvPr>
            <p:cNvSpPr txBox="1"/>
            <p:nvPr/>
          </p:nvSpPr>
          <p:spPr>
            <a:xfrm>
              <a:off x="3860075" y="9209958"/>
              <a:ext cx="1517787" cy="346249"/>
            </a:xfrm>
            <a:prstGeom prst="rect">
              <a:avLst/>
            </a:prstGeom>
            <a:noFill/>
          </p:spPr>
          <p:txBody>
            <a:bodyPr wrap="square" rtlCol="0">
              <a:spAutoFit/>
            </a:bodyPr>
            <a:lstStyle/>
            <a:p>
              <a:pPr>
                <a:lnSpc>
                  <a:spcPct val="150000"/>
                </a:lnSpc>
              </a:pPr>
              <a:r>
                <a:rPr kumimoji="1" lang="ja-JP" altLang="en-US" sz="1100" b="1" dirty="0">
                  <a:solidFill>
                    <a:schemeClr val="tx1">
                      <a:lumMod val="65000"/>
                      <a:lumOff val="35000"/>
                    </a:schemeClr>
                  </a:solidFill>
                  <a:latin typeface="Meiryo UI" panose="020B0604030504040204" pitchFamily="50" charset="-128"/>
                  <a:ea typeface="Meiryo UI" panose="020B0604030504040204" pitchFamily="50" charset="-128"/>
                </a:rPr>
                <a:t>みまもりふくろう</a:t>
              </a:r>
              <a:endParaRPr kumimoji="1" lang="en-US" altLang="ja-JP" sz="1100" b="1" dirty="0">
                <a:solidFill>
                  <a:schemeClr val="tx1">
                    <a:lumMod val="65000"/>
                    <a:lumOff val="35000"/>
                  </a:schemeClr>
                </a:solidFill>
                <a:latin typeface="Meiryo UI" panose="020B0604030504040204" pitchFamily="50" charset="-128"/>
                <a:ea typeface="Meiryo UI" panose="020B0604030504040204" pitchFamily="50" charset="-128"/>
              </a:endParaRPr>
            </a:p>
          </p:txBody>
        </p:sp>
      </p:grpSp>
      <p:sp>
        <p:nvSpPr>
          <p:cNvPr id="13" name="正方形/長方形 12">
            <a:extLst>
              <a:ext uri="{FF2B5EF4-FFF2-40B4-BE49-F238E27FC236}">
                <a16:creationId xmlns:a16="http://schemas.microsoft.com/office/drawing/2014/main" id="{27A2DEFA-E462-7E23-22A3-FDF0D9D34C82}"/>
              </a:ext>
            </a:extLst>
          </p:cNvPr>
          <p:cNvSpPr/>
          <p:nvPr/>
        </p:nvSpPr>
        <p:spPr>
          <a:xfrm>
            <a:off x="3463665" y="9190973"/>
            <a:ext cx="2932577" cy="230832"/>
          </a:xfrm>
          <a:prstGeom prst="rect">
            <a:avLst/>
          </a:prstGeom>
        </p:spPr>
        <p:txBody>
          <a:bodyPr wrap="square">
            <a:spAutoFit/>
          </a:bodyPr>
          <a:lstStyle/>
          <a:p>
            <a:r>
              <a:rPr lang="en-US" altLang="ja-JP" sz="900" dirty="0">
                <a:solidFill>
                  <a:schemeClr val="tx1">
                    <a:lumMod val="65000"/>
                    <a:lumOff val="35000"/>
                  </a:schemeClr>
                </a:solidFill>
                <a:latin typeface="Meiryo UI" panose="020B0604030504040204" pitchFamily="50" charset="-128"/>
                <a:ea typeface="Meiryo UI" panose="020B0604030504040204" pitchFamily="50" charset="-128"/>
              </a:rPr>
              <a:t>https://www.sompo-rc.co.jp/services/view/184</a:t>
            </a:r>
            <a:endParaRPr lang="ja-JP" altLang="en-US" sz="900" dirty="0">
              <a:solidFill>
                <a:schemeClr val="tx1">
                  <a:lumMod val="65000"/>
                  <a:lumOff val="35000"/>
                </a:schemeClr>
              </a:solidFill>
              <a:latin typeface="Meiryo UI" panose="020B0604030504040204" pitchFamily="50" charset="-128"/>
              <a:ea typeface="Meiryo UI" panose="020B0604030504040204" pitchFamily="50" charset="-128"/>
            </a:endParaRPr>
          </a:p>
        </p:txBody>
      </p:sp>
      <p:pic>
        <p:nvPicPr>
          <p:cNvPr id="14" name="Picture 2" descr="https://qr.quel.jp/tmp/1abf26ac9bbbacba2f2caf7017e05b2f33611438.png">
            <a:extLst>
              <a:ext uri="{FF2B5EF4-FFF2-40B4-BE49-F238E27FC236}">
                <a16:creationId xmlns:a16="http://schemas.microsoft.com/office/drawing/2014/main" id="{BD137530-565B-8101-B955-0AC07E5B5D68}"/>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7830" t="7429" r="7532" b="7547"/>
          <a:stretch/>
        </p:blipFill>
        <p:spPr bwMode="auto">
          <a:xfrm>
            <a:off x="2920823" y="8929383"/>
            <a:ext cx="430034" cy="432000"/>
          </a:xfrm>
          <a:prstGeom prst="rect">
            <a:avLst/>
          </a:prstGeom>
          <a:noFill/>
          <a:extLst>
            <a:ext uri="{909E8E84-426E-40DD-AFC4-6F175D3DCCD1}">
              <a14:hiddenFill xmlns:a14="http://schemas.microsoft.com/office/drawing/2010/main">
                <a:solidFill>
                  <a:srgbClr val="FFFFFF"/>
                </a:solidFill>
              </a14:hiddenFill>
            </a:ext>
          </a:extLst>
        </p:spPr>
      </p:pic>
      <p:sp>
        <p:nvSpPr>
          <p:cNvPr id="15" name="テキスト ボックス 14">
            <a:extLst>
              <a:ext uri="{FF2B5EF4-FFF2-40B4-BE49-F238E27FC236}">
                <a16:creationId xmlns:a16="http://schemas.microsoft.com/office/drawing/2014/main" id="{D0AF56FF-C981-939B-F3B4-D4798985EF69}"/>
              </a:ext>
            </a:extLst>
          </p:cNvPr>
          <p:cNvSpPr txBox="1"/>
          <p:nvPr/>
        </p:nvSpPr>
        <p:spPr>
          <a:xfrm>
            <a:off x="3450327" y="8888860"/>
            <a:ext cx="1518906" cy="400110"/>
          </a:xfrm>
          <a:prstGeom prst="rect">
            <a:avLst/>
          </a:prstGeom>
          <a:noFill/>
        </p:spPr>
        <p:txBody>
          <a:bodyPr wrap="square" rtlCol="0">
            <a:spAutoFit/>
          </a:bodyPr>
          <a:lstStyle/>
          <a:p>
            <a:r>
              <a:rPr kumimoji="1" lang="ja-JP" altLang="en-US" sz="1000" b="1" dirty="0">
                <a:solidFill>
                  <a:schemeClr val="tx1">
                    <a:lumMod val="65000"/>
                    <a:lumOff val="35000"/>
                  </a:schemeClr>
                </a:solidFill>
                <a:latin typeface="Meiryo UI" panose="020B0604030504040204" pitchFamily="50" charset="-128"/>
                <a:ea typeface="Meiryo UI" panose="020B0604030504040204" pitchFamily="50" charset="-128"/>
              </a:rPr>
              <a:t>料金シミュレーション、</a:t>
            </a:r>
            <a:endParaRPr kumimoji="1" lang="en-US" altLang="ja-JP" sz="1000" b="1" dirty="0">
              <a:solidFill>
                <a:schemeClr val="tx1">
                  <a:lumMod val="65000"/>
                  <a:lumOff val="35000"/>
                </a:schemeClr>
              </a:solidFill>
              <a:latin typeface="Meiryo UI" panose="020B0604030504040204" pitchFamily="50" charset="-128"/>
              <a:ea typeface="Meiryo UI" panose="020B0604030504040204" pitchFamily="50" charset="-128"/>
            </a:endParaRPr>
          </a:p>
          <a:p>
            <a:r>
              <a:rPr kumimoji="1" lang="ja-JP" altLang="en-US" sz="1000" b="1" dirty="0">
                <a:solidFill>
                  <a:schemeClr val="tx1">
                    <a:lumMod val="65000"/>
                    <a:lumOff val="35000"/>
                  </a:schemeClr>
                </a:solidFill>
                <a:latin typeface="Meiryo UI" panose="020B0604030504040204" pitchFamily="50" charset="-128"/>
                <a:ea typeface="Meiryo UI" panose="020B0604030504040204" pitchFamily="50" charset="-128"/>
              </a:rPr>
              <a:t>ご導入事例などはこちら　</a:t>
            </a:r>
            <a:endParaRPr kumimoji="1" lang="en-US" altLang="ja-JP" sz="1000" b="1"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91EDC674-8131-2001-1288-E931686AA21C}"/>
              </a:ext>
            </a:extLst>
          </p:cNvPr>
          <p:cNvSpPr/>
          <p:nvPr/>
        </p:nvSpPr>
        <p:spPr>
          <a:xfrm>
            <a:off x="333574" y="9190433"/>
            <a:ext cx="2932577" cy="230832"/>
          </a:xfrm>
          <a:prstGeom prst="rect">
            <a:avLst/>
          </a:prstGeom>
        </p:spPr>
        <p:txBody>
          <a:bodyPr wrap="square">
            <a:spAutoFit/>
          </a:bodyPr>
          <a:lstStyle/>
          <a:p>
            <a:r>
              <a:rPr lang="en-US" altLang="ja-JP" sz="900" dirty="0">
                <a:solidFill>
                  <a:schemeClr val="tx1">
                    <a:lumMod val="65000"/>
                    <a:lumOff val="35000"/>
                  </a:schemeClr>
                </a:solidFill>
                <a:latin typeface="Meiryo UI" panose="020B0604030504040204" pitchFamily="50" charset="-128"/>
                <a:ea typeface="Meiryo UI" panose="020B0604030504040204" pitchFamily="50" charset="-128"/>
              </a:rPr>
              <a:t>https://www.sompo-rc.co.jp/contact/form/</a:t>
            </a:r>
            <a:endParaRPr lang="ja-JP" altLang="en-US" sz="90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93BE6330-B238-6540-3501-E433ECA37DC2}"/>
              </a:ext>
            </a:extLst>
          </p:cNvPr>
          <p:cNvSpPr txBox="1"/>
          <p:nvPr/>
        </p:nvSpPr>
        <p:spPr>
          <a:xfrm>
            <a:off x="4660047" y="8816021"/>
            <a:ext cx="281519" cy="507831"/>
          </a:xfrm>
          <a:prstGeom prst="rect">
            <a:avLst/>
          </a:prstGeom>
          <a:noFill/>
        </p:spPr>
        <p:txBody>
          <a:bodyPr wrap="square" rtlCol="0">
            <a:spAutoFit/>
          </a:bodyPr>
          <a:lstStyle/>
          <a:p>
            <a:pPr>
              <a:lnSpc>
                <a:spcPct val="150000"/>
              </a:lnSpc>
            </a:pPr>
            <a:r>
              <a:rPr kumimoji="1" lang="ja-JP" altLang="en-US" b="1" dirty="0">
                <a:solidFill>
                  <a:schemeClr val="accent1">
                    <a:lumMod val="75000"/>
                  </a:schemeClr>
                </a:solidFill>
                <a:latin typeface="Meiryo UI" panose="020B0604030504040204" pitchFamily="50" charset="-128"/>
                <a:ea typeface="Meiryo UI" panose="020B0604030504040204" pitchFamily="50" charset="-128"/>
              </a:rPr>
              <a:t>▶</a:t>
            </a:r>
            <a:endParaRPr kumimoji="1" lang="en-US" altLang="ja-JP" sz="1100" b="1" dirty="0">
              <a:solidFill>
                <a:schemeClr val="accent1">
                  <a:lumMod val="75000"/>
                </a:schemeClr>
              </a:solidFill>
              <a:latin typeface="Meiryo UI" panose="020B0604030504040204" pitchFamily="50" charset="-128"/>
              <a:ea typeface="Meiryo UI" panose="020B0604030504040204" pitchFamily="50" charset="-128"/>
            </a:endParaRPr>
          </a:p>
        </p:txBody>
      </p:sp>
      <p:pic>
        <p:nvPicPr>
          <p:cNvPr id="18" name="図 17">
            <a:extLst>
              <a:ext uri="{FF2B5EF4-FFF2-40B4-BE49-F238E27FC236}">
                <a16:creationId xmlns:a16="http://schemas.microsoft.com/office/drawing/2014/main" id="{CD3CFB2E-D7DE-F874-1036-FD6D7DD5BF6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07697" y="8599977"/>
            <a:ext cx="3524358" cy="364774"/>
          </a:xfrm>
          <a:prstGeom prst="rect">
            <a:avLst/>
          </a:prstGeom>
        </p:spPr>
      </p:pic>
      <p:sp>
        <p:nvSpPr>
          <p:cNvPr id="69" name="角丸四角形 154">
            <a:extLst>
              <a:ext uri="{FF2B5EF4-FFF2-40B4-BE49-F238E27FC236}">
                <a16:creationId xmlns:a16="http://schemas.microsoft.com/office/drawing/2014/main" id="{B9BC30B4-6ADC-4CDE-BA28-BC82D4D417DE}"/>
              </a:ext>
            </a:extLst>
          </p:cNvPr>
          <p:cNvSpPr/>
          <p:nvPr/>
        </p:nvSpPr>
        <p:spPr>
          <a:xfrm>
            <a:off x="285986" y="9443521"/>
            <a:ext cx="6265663" cy="437631"/>
          </a:xfrm>
          <a:prstGeom prst="roundRect">
            <a:avLst>
              <a:gd name="adj" fmla="val 8025"/>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テキスト ボックス 67">
            <a:extLst>
              <a:ext uri="{FF2B5EF4-FFF2-40B4-BE49-F238E27FC236}">
                <a16:creationId xmlns:a16="http://schemas.microsoft.com/office/drawing/2014/main" id="{267F96D9-9CFD-491B-8C41-7B8DEEB8E73C}"/>
              </a:ext>
            </a:extLst>
          </p:cNvPr>
          <p:cNvSpPr txBox="1"/>
          <p:nvPr/>
        </p:nvSpPr>
        <p:spPr>
          <a:xfrm>
            <a:off x="195418" y="9415982"/>
            <a:ext cx="6412407" cy="523220"/>
          </a:xfrm>
          <a:prstGeom prst="rect">
            <a:avLst/>
          </a:prstGeom>
          <a:noFill/>
        </p:spPr>
        <p:txBody>
          <a:bodyPr wrap="square" rtlCol="0">
            <a:spAutoFit/>
          </a:bodyPr>
          <a:lstStyle/>
          <a:p>
            <a:r>
              <a:rPr kumimoji="1" lang="ja-JP" altLang="en-US" sz="1000" b="1" dirty="0">
                <a:latin typeface="Meiryo UI" panose="020B0604030504040204" pitchFamily="50" charset="-128"/>
                <a:ea typeface="Meiryo UI" panose="020B0604030504040204" pitchFamily="50" charset="-128"/>
              </a:rPr>
              <a:t>　＜販売協力保険代理店＞緑富士株式会社</a:t>
            </a:r>
            <a:r>
              <a:rPr kumimoji="1" lang="en-US" altLang="ja-JP" sz="1000" b="1" dirty="0">
                <a:latin typeface="Meiryo UI" panose="020B0604030504040204" pitchFamily="50" charset="-128"/>
                <a:ea typeface="Meiryo UI" panose="020B0604030504040204" pitchFamily="50" charset="-128"/>
              </a:rPr>
              <a:t>【</a:t>
            </a:r>
            <a:r>
              <a:rPr kumimoji="1" lang="ja-JP" altLang="en-US" sz="1000" b="1" dirty="0">
                <a:latin typeface="Meiryo UI" panose="020B0604030504040204" pitchFamily="50" charset="-128"/>
                <a:ea typeface="Meiryo UI" panose="020B0604030504040204" pitchFamily="50" charset="-128"/>
              </a:rPr>
              <a:t>紹介代理店コード　</a:t>
            </a:r>
            <a:r>
              <a:rPr kumimoji="1" lang="en-US" altLang="ja-JP" sz="1000" b="1" dirty="0">
                <a:latin typeface="Meiryo UI" panose="020B0604030504040204" pitchFamily="50" charset="-128"/>
                <a:ea typeface="Meiryo UI" panose="020B0604030504040204" pitchFamily="50" charset="-128"/>
              </a:rPr>
              <a:t>Q4823】</a:t>
            </a:r>
          </a:p>
          <a:p>
            <a:pPr algn="l"/>
            <a:r>
              <a:rPr kumimoji="1" lang="ja-JP" altLang="en-US" sz="900" b="1" dirty="0">
                <a:latin typeface="Meiryo UI" panose="020B0604030504040204" pitchFamily="50" charset="-128"/>
                <a:ea typeface="Meiryo UI" panose="020B0604030504040204" pitchFamily="50" charset="-128"/>
              </a:rPr>
              <a:t>　〒</a:t>
            </a:r>
            <a:r>
              <a:rPr lang="en-US" altLang="ja-JP" sz="900" b="0" i="0" dirty="0">
                <a:solidFill>
                  <a:srgbClr val="222222"/>
                </a:solidFill>
                <a:effectLst/>
                <a:latin typeface="Meiryo UI" panose="020B0604030504040204" pitchFamily="50" charset="-128"/>
                <a:ea typeface="Meiryo UI" panose="020B0604030504040204" pitchFamily="50" charset="-128"/>
              </a:rPr>
              <a:t>101-0052</a:t>
            </a:r>
            <a:r>
              <a:rPr lang="ja-JP" altLang="en-US" sz="900" b="0" i="0" dirty="0">
                <a:solidFill>
                  <a:srgbClr val="222222"/>
                </a:solidFill>
                <a:effectLst/>
                <a:latin typeface="Meiryo UI" panose="020B0604030504040204" pitchFamily="50" charset="-128"/>
                <a:ea typeface="Meiryo UI" panose="020B0604030504040204" pitchFamily="50" charset="-128"/>
              </a:rPr>
              <a:t>　</a:t>
            </a:r>
            <a:r>
              <a:rPr lang="ja-JP" altLang="en-US" sz="900" b="0" i="0" dirty="0">
                <a:solidFill>
                  <a:srgbClr val="222222"/>
                </a:solidFill>
                <a:effectLst/>
                <a:latin typeface="Arial" panose="020B0604020202020204" pitchFamily="34" charset="0"/>
                <a:ea typeface="Meiryo UI" panose="020B0604030504040204" pitchFamily="50" charset="-128"/>
              </a:rPr>
              <a:t>東京都千代田区神田小川町</a:t>
            </a:r>
            <a:r>
              <a:rPr lang="en-US" altLang="ja-JP" sz="900" b="0" i="0" dirty="0">
                <a:solidFill>
                  <a:srgbClr val="222222"/>
                </a:solidFill>
                <a:effectLst/>
                <a:latin typeface="Meiryo UI" panose="020B0604030504040204" pitchFamily="50" charset="-128"/>
                <a:ea typeface="Meiryo UI" panose="020B0604030504040204" pitchFamily="50" charset="-128"/>
              </a:rPr>
              <a:t>3-7-1</a:t>
            </a:r>
            <a:r>
              <a:rPr lang="ja-JP" altLang="en-US" sz="900" b="0" i="0" dirty="0">
                <a:solidFill>
                  <a:srgbClr val="222222"/>
                </a:solidFill>
                <a:effectLst/>
                <a:latin typeface="Meiryo UI" panose="020B0604030504040204" pitchFamily="50" charset="-128"/>
                <a:ea typeface="Meiryo UI" panose="020B0604030504040204" pitchFamily="50" charset="-128"/>
              </a:rPr>
              <a:t>ミツワ小川町ビル</a:t>
            </a:r>
            <a:r>
              <a:rPr lang="en-US" altLang="ja-JP" sz="900" b="0" i="0" dirty="0">
                <a:solidFill>
                  <a:srgbClr val="222222"/>
                </a:solidFill>
                <a:effectLst/>
                <a:latin typeface="Meiryo UI" panose="020B0604030504040204" pitchFamily="50" charset="-128"/>
                <a:ea typeface="Meiryo UI" panose="020B0604030504040204" pitchFamily="50" charset="-128"/>
              </a:rPr>
              <a:t>7</a:t>
            </a:r>
            <a:r>
              <a:rPr lang="ja-JP" altLang="en-US" sz="900" b="0" i="0" dirty="0">
                <a:solidFill>
                  <a:srgbClr val="222222"/>
                </a:solidFill>
                <a:effectLst/>
                <a:latin typeface="Meiryo UI" panose="020B0604030504040204" pitchFamily="50" charset="-128"/>
                <a:ea typeface="Meiryo UI" panose="020B0604030504040204" pitchFamily="50" charset="-128"/>
              </a:rPr>
              <a:t>階</a:t>
            </a:r>
            <a:endParaRPr lang="ja-JP" altLang="en-US" sz="900" b="0" i="0" dirty="0">
              <a:solidFill>
                <a:srgbClr val="222222"/>
              </a:solidFill>
              <a:effectLst/>
              <a:latin typeface="Arial" panose="020B0604020202020204" pitchFamily="34" charset="0"/>
            </a:endParaRPr>
          </a:p>
          <a:p>
            <a:pPr algn="l"/>
            <a:r>
              <a:rPr lang="ja-JP" altLang="en-US" sz="900" b="0" i="0" dirty="0">
                <a:solidFill>
                  <a:srgbClr val="222222"/>
                </a:solidFill>
                <a:effectLst/>
                <a:latin typeface="Meiryo UI" panose="020B0604030504040204" pitchFamily="50" charset="-128"/>
                <a:ea typeface="Meiryo UI" panose="020B0604030504040204" pitchFamily="50" charset="-128"/>
              </a:rPr>
              <a:t>　</a:t>
            </a:r>
            <a:r>
              <a:rPr lang="en-US" altLang="ja-JP" sz="900" b="0" i="0" dirty="0">
                <a:solidFill>
                  <a:srgbClr val="222222"/>
                </a:solidFill>
                <a:effectLst/>
                <a:latin typeface="Meiryo UI" panose="020B0604030504040204" pitchFamily="50" charset="-128"/>
                <a:ea typeface="Meiryo UI" panose="020B0604030504040204" pitchFamily="50" charset="-128"/>
              </a:rPr>
              <a:t>TEL:03-5244-5360</a:t>
            </a:r>
            <a:r>
              <a:rPr lang="ja-JP" altLang="en-US" sz="900" b="0" i="0" dirty="0">
                <a:solidFill>
                  <a:srgbClr val="222222"/>
                </a:solidFill>
                <a:effectLst/>
                <a:latin typeface="Meiryo UI" panose="020B0604030504040204" pitchFamily="50" charset="-128"/>
                <a:ea typeface="Meiryo UI" panose="020B0604030504040204" pitchFamily="50" charset="-128"/>
              </a:rPr>
              <a:t>　</a:t>
            </a:r>
            <a:r>
              <a:rPr lang="en-US" altLang="ja-JP" sz="900" b="0" i="0" dirty="0">
                <a:solidFill>
                  <a:srgbClr val="222222"/>
                </a:solidFill>
                <a:effectLst/>
                <a:latin typeface="Meiryo UI" panose="020B0604030504040204" pitchFamily="50" charset="-128"/>
                <a:ea typeface="Meiryo UI" panose="020B0604030504040204" pitchFamily="50" charset="-128"/>
              </a:rPr>
              <a:t>FAX :03-5577-2808</a:t>
            </a:r>
            <a:endParaRPr kumimoji="1" lang="en-US" altLang="ja-JP" sz="900" b="1" dirty="0">
              <a:latin typeface="Meiryo UI" panose="020B0604030504040204" pitchFamily="50" charset="-128"/>
              <a:ea typeface="Meiryo UI" panose="020B0604030504040204" pitchFamily="50" charset="-128"/>
            </a:endParaRPr>
          </a:p>
        </p:txBody>
      </p:sp>
      <p:sp>
        <p:nvSpPr>
          <p:cNvPr id="19" name="角丸四角形 154">
            <a:extLst>
              <a:ext uri="{FF2B5EF4-FFF2-40B4-BE49-F238E27FC236}">
                <a16:creationId xmlns:a16="http://schemas.microsoft.com/office/drawing/2014/main" id="{CDBD1AD7-F6B9-E7F0-39FD-85E15F2910A4}"/>
              </a:ext>
            </a:extLst>
          </p:cNvPr>
          <p:cNvSpPr/>
          <p:nvPr/>
        </p:nvSpPr>
        <p:spPr>
          <a:xfrm>
            <a:off x="5763246" y="9669245"/>
            <a:ext cx="975675" cy="290001"/>
          </a:xfrm>
          <a:prstGeom prst="roundRect">
            <a:avLst>
              <a:gd name="adj" fmla="val 802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bg1">
                    <a:lumMod val="50000"/>
                  </a:schemeClr>
                </a:solidFill>
              </a:rPr>
              <a:t>（</a:t>
            </a:r>
            <a:r>
              <a:rPr kumimoji="1" lang="en-US" altLang="ja-JP" sz="900" dirty="0">
                <a:solidFill>
                  <a:schemeClr val="bg1">
                    <a:lumMod val="50000"/>
                  </a:schemeClr>
                </a:solidFill>
              </a:rPr>
              <a:t>20260518</a:t>
            </a:r>
            <a:r>
              <a:rPr kumimoji="1" lang="ja-JP" altLang="en-US" sz="900" dirty="0">
                <a:solidFill>
                  <a:schemeClr val="bg1">
                    <a:lumMod val="50000"/>
                  </a:schemeClr>
                </a:solidFill>
              </a:rPr>
              <a:t>）</a:t>
            </a:r>
          </a:p>
        </p:txBody>
      </p:sp>
    </p:spTree>
    <p:extLst>
      <p:ext uri="{BB962C8B-B14F-4D97-AF65-F5344CB8AC3E}">
        <p14:creationId xmlns:p14="http://schemas.microsoft.com/office/powerpoint/2010/main" val="33733840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675</Words>
  <Application>Microsoft Office PowerPoint</Application>
  <PresentationFormat>A4 210 x 297 mm</PresentationFormat>
  <Paragraphs>124</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HG丸ｺﾞｼｯｸM-PRO</vt:lpstr>
      <vt:lpstr>Meiryo UI</vt:lpstr>
      <vt:lpstr>メイリオ</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尚樹 荻野</cp:lastModifiedBy>
  <cp:revision>2</cp:revision>
  <dcterms:created xsi:type="dcterms:W3CDTF">2025-06-09T02:13:43Z</dcterms:created>
  <dcterms:modified xsi:type="dcterms:W3CDTF">2026-05-19T03:43:00Z</dcterms:modified>
</cp:coreProperties>
</file>